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89" r:id="rId3"/>
    <p:sldId id="287" r:id="rId4"/>
    <p:sldId id="286" r:id="rId5"/>
    <p:sldId id="288" r:id="rId6"/>
    <p:sldId id="290" r:id="rId7"/>
    <p:sldId id="291" r:id="rId8"/>
    <p:sldId id="292" r:id="rId9"/>
    <p:sldId id="293" r:id="rId10"/>
  </p:sldIdLst>
  <p:sldSz cx="9144000" cy="6858000" type="screen4x3"/>
  <p:notesSz cx="6797675" cy="9856788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0" autoAdjust="0"/>
    <p:restoredTop sz="89046" autoAdjust="0"/>
  </p:normalViewPr>
  <p:slideViewPr>
    <p:cSldViewPr>
      <p:cViewPr>
        <p:scale>
          <a:sx n="66" d="100"/>
          <a:sy n="66" d="100"/>
        </p:scale>
        <p:origin x="-6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1002" y="-18"/>
      </p:cViewPr>
      <p:guideLst>
        <p:guide orient="horz" pos="3104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8892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6250"/>
            <a:ext cx="29654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9366250"/>
            <a:ext cx="28892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382500B-1617-47DF-8520-FFFFE0015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8188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1538"/>
            <a:ext cx="49847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4663"/>
            <a:ext cx="29448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64663"/>
            <a:ext cx="29448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22" tIns="45260" rIns="90522" bIns="4526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770ABE-1FA3-4F56-8E6A-B3B5A82B5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>
              <a:latin typeface="Times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A4272-D375-4EAF-9E44-BAC256C14F0A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0174C-440D-41B9-8B1F-FDCF4A13058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s-IS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A9084-6027-4AC6-AC6A-35D89D90EDF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0DF4-F947-4A2F-8E2E-67A9B6014CC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EEF09-9E3B-4197-9830-9F2096E1642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36F7-0360-4BB9-AD68-3D0D2C4C024F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3557B-9116-4BF0-AFF1-2A7BEADDEA2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028A9-99DE-4D03-A575-3D550345832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A9183-5A9B-4F71-87D8-8A080B2D34F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D157-B360-4C94-AE15-2952A83CE90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28D8-6658-4F4A-880B-116892D6560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460F-930A-4E01-BB76-D5F923970E6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9C28-5AB4-43B4-B307-9EC04ED1BC5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  </a:t>
            </a:r>
          </a:p>
        </p:txBody>
      </p:sp>
      <p:grpSp>
        <p:nvGrpSpPr>
          <p:cNvPr id="1028" name="Group 18"/>
          <p:cNvGrpSpPr>
            <a:grpSpLocks/>
          </p:cNvGrpSpPr>
          <p:nvPr userDrawn="1"/>
        </p:nvGrpSpPr>
        <p:grpSpPr bwMode="auto">
          <a:xfrm>
            <a:off x="0" y="5943600"/>
            <a:ext cx="9144000" cy="914400"/>
            <a:chOff x="0" y="3744"/>
            <a:chExt cx="5760" cy="576"/>
          </a:xfrm>
        </p:grpSpPr>
        <p:pic>
          <p:nvPicPr>
            <p:cNvPr id="1031" name="Picture 13" descr="renningur-almennt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3744"/>
              <a:ext cx="576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17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742" y="4020"/>
              <a:ext cx="1088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4408488" y="3522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is-IS">
              <a:latin typeface="Times" pitchFamily="18" charset="0"/>
            </a:endParaRPr>
          </a:p>
        </p:txBody>
      </p:sp>
      <p:sp>
        <p:nvSpPr>
          <p:cNvPr id="1045" name="Text Box 21"/>
          <p:cNvSpPr txBox="1">
            <a:spLocks noChangeArrowheads="1"/>
          </p:cNvSpPr>
          <p:nvPr userDrawn="1"/>
        </p:nvSpPr>
        <p:spPr bwMode="auto">
          <a:xfrm>
            <a:off x="5848350" y="6389688"/>
            <a:ext cx="23034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1200" b="1">
                <a:solidFill>
                  <a:schemeClr val="bg2"/>
                </a:solidFill>
                <a:latin typeface="Arial" charset="0"/>
              </a:rPr>
              <a:t>INNANRÍKISRÁÐUNEYTIÐ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3333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333333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fld id="{CDF1F54A-7268-4D32-A596-7D6E73B3058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chr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nnrettindi@irr.i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s-IS" b="1" smtClean="0"/>
              <a:t>Universal Periodic Review</a:t>
            </a:r>
          </a:p>
        </p:txBody>
      </p:sp>
      <p:sp>
        <p:nvSpPr>
          <p:cNvPr id="276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mtClean="0"/>
              <a:t>Drög að skýrslu Íslands </a:t>
            </a:r>
          </a:p>
          <a:p>
            <a:r>
              <a:rPr lang="is-IS" smtClean="0"/>
              <a:t>vegna úttektar SÞ á stöðu mannréttindamála</a:t>
            </a:r>
          </a:p>
          <a:p>
            <a:endParaRPr lang="is-IS" smtClean="0"/>
          </a:p>
          <a:p>
            <a:r>
              <a:rPr lang="is-IS" smtClean="0"/>
              <a:t>1. júní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s-IS" smtClean="0"/>
              <a:t>Universal Periodic Review (UPR)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is-IS" smtClean="0"/>
              <a:t>Nýtt eftirlitskerfi á vegum Sameinuðu Þjóðanna (SÞ)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s-IS" smtClean="0"/>
              <a:t>Hófst í apríl 2008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s-IS" smtClean="0"/>
              <a:t>Í fyrsta skipti sem SÞ skoða stöðuna  hjá hverju öðru með beinum hætti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s-IS" smtClean="0"/>
              <a:t>Felur í sér almenna endurskoðun á stöðu mannréttindamála í aðildarríkjunum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s-IS" smtClean="0"/>
              <a:t>Ríkin fara yfir stöðu mannréttindamála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is-IS" sz="2000" smtClean="0"/>
              <a:t>Hvar er framkvæmd góð, hvað er jákvætt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is-IS" sz="2000" smtClean="0"/>
              <a:t>Hvað má betur fara / áskoranir. 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is-IS" smtClean="0"/>
              <a:t>Sama nálgun fyrir öll ríkin – öll ríkin sitja við sama borð</a:t>
            </a:r>
          </a:p>
          <a:p>
            <a:pPr algn="just" eaLnBrk="1" hangingPunct="1">
              <a:buFont typeface="Wingdings" pitchFamily="2" charset="2"/>
              <a:buChar char="§"/>
            </a:pPr>
            <a:r>
              <a:rPr lang="is-IS" smtClean="0"/>
              <a:t>Hver endurskoðun fer fram í 12 lotum, 2008-2011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s-IS" smtClean="0"/>
              <a:t>Markmið UPR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z="2400" smtClean="0"/>
              <a:t>Bæta stöðu mannréttindamála í heiminum</a:t>
            </a:r>
          </a:p>
          <a:p>
            <a:pPr eaLnBrk="1" hangingPunct="1"/>
            <a:r>
              <a:rPr lang="is-IS" sz="2400" smtClean="0"/>
              <a:t>Ein aðferð af mörgum til að koma auga á mannréttindabrot</a:t>
            </a:r>
          </a:p>
          <a:p>
            <a:pPr eaLnBrk="1" hangingPunct="1"/>
            <a:r>
              <a:rPr lang="is-IS" sz="2400" smtClean="0"/>
              <a:t>Hvetja ríki til að uppfylla skuldbindingar á sviði mannréttindamála</a:t>
            </a:r>
          </a:p>
          <a:p>
            <a:pPr eaLnBrk="1" hangingPunct="1"/>
            <a:r>
              <a:rPr lang="is-IS" sz="2400" smtClean="0"/>
              <a:t>Meta jákvæða þróun og áskoranir sem ríkin standa frammi fyrir</a:t>
            </a:r>
          </a:p>
          <a:p>
            <a:pPr eaLnBrk="1" hangingPunct="1"/>
            <a:r>
              <a:rPr lang="is-IS" sz="2400" smtClean="0"/>
              <a:t>Efla hæfni ríkjanna til að tryggja að allir njóti mannréttinda – bæta mannréttindavernd</a:t>
            </a:r>
          </a:p>
          <a:p>
            <a:pPr eaLnBrk="1" hangingPunct="1"/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s-IS" smtClean="0"/>
              <a:t>Samráð við félagasamtök og almenning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s-IS" smtClean="0"/>
              <a:t>Lögð er rík áhersla á víðtækt samráð við frjáls félagasamtök, stofnanir og almenning</a:t>
            </a:r>
          </a:p>
          <a:p>
            <a:pPr eaLnBrk="1" hangingPunct="1"/>
            <a:r>
              <a:rPr lang="is-IS" smtClean="0"/>
              <a:t>Frjáls félagasamtök og hagsmunaaðilar fá beina aðkomu að ferlinu með því að senda umsögn/skýrslu beint til SÞ</a:t>
            </a:r>
          </a:p>
          <a:p>
            <a:pPr eaLnBrk="1" hangingPunct="1"/>
            <a:r>
              <a:rPr lang="is-IS" smtClean="0"/>
              <a:t>Aðildarríkjum annars falið að ákveða sjálf hvernig samráði verði best háttað eftir aðstæðum hverju sinni </a:t>
            </a:r>
          </a:p>
          <a:p>
            <a:pPr lvl="2" eaLnBrk="1" hangingPunct="1"/>
            <a:r>
              <a:rPr lang="is-IS" sz="2000" smtClean="0"/>
              <a:t>Misjafnt milli ríkjanna, opið ferli algengt</a:t>
            </a:r>
          </a:p>
          <a:p>
            <a:pPr eaLnBrk="1" hangingPunct="1"/>
            <a:r>
              <a:rPr lang="is-IS" smtClean="0"/>
              <a:t>Hér á landi vakin athygli á verkefni og bent á tækifæri til að skila skýrslu</a:t>
            </a:r>
          </a:p>
          <a:p>
            <a:pPr eaLnBrk="1" hangingPunct="1"/>
            <a:r>
              <a:rPr lang="is-IS" smtClean="0"/>
              <a:t>Drög að kaflaskipan skýrslu kynnt fyrir rúml. 60 félagasamtökum og hagsmunaaðilum – drög sett á vef IRR til kynningar</a:t>
            </a:r>
          </a:p>
          <a:p>
            <a:pPr eaLnBrk="1" hangingPunct="1"/>
            <a:r>
              <a:rPr lang="is-IS" smtClean="0"/>
              <a:t>Umsagnarferli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mtClean="0"/>
              <a:t>Ferli – tímarammi fyrir Ísland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Ísland er tekið fyrir í 12. lotunni 2011</a:t>
            </a:r>
          </a:p>
          <a:p>
            <a:r>
              <a:rPr lang="is-IS" smtClean="0"/>
              <a:t>Frjáls félagasamtök höfðu færi á að skila skýrslu og umsögnum til 21. mars</a:t>
            </a:r>
          </a:p>
          <a:p>
            <a:r>
              <a:rPr lang="is-IS" smtClean="0"/>
              <a:t>Íslensk stjórnvöld skila landaskýrslu eigi síðar en 4. júlí 2011</a:t>
            </a:r>
          </a:p>
          <a:p>
            <a:r>
              <a:rPr lang="is-IS" smtClean="0"/>
              <a:t>10 vikum fyrir fyrirtökuna gefur skrifstofa mannréttindafulltrúa SÞ út þrjár skýrslur á vefsíðu sinni (</a:t>
            </a:r>
            <a:r>
              <a:rPr lang="is-IS" smtClean="0">
                <a:hlinkClick r:id="rId2"/>
              </a:rPr>
              <a:t>www.ohchr.org</a:t>
            </a:r>
            <a:r>
              <a:rPr lang="is-IS" smtClean="0"/>
              <a:t>)</a:t>
            </a:r>
          </a:p>
          <a:p>
            <a:pPr lvl="2"/>
            <a:r>
              <a:rPr lang="is-IS" sz="2000" smtClean="0"/>
              <a:t>Landaskýrsla – Stöðuskýrsla SÞ – Skýrsla félagasamtaka / hagsmunaaðila</a:t>
            </a:r>
          </a:p>
          <a:p>
            <a:r>
              <a:rPr lang="is-IS" smtClean="0"/>
              <a:t>10 dögum fyrir fyrirtökuna eru gefnar út spurningar aðildarríkja sem hafa borist fyrir fyrirtökuna</a:t>
            </a:r>
          </a:p>
          <a:p>
            <a:r>
              <a:rPr lang="is-IS" smtClean="0"/>
              <a:t>Fyrirtaka Íslands fer fram 10. október 2011 í Genf</a:t>
            </a:r>
          </a:p>
          <a:p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frh.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smtClean="0"/>
              <a:t>2 dögum eftir fyrirtöku er gefin út skýrsla með niðurstöðum</a:t>
            </a:r>
          </a:p>
          <a:p>
            <a:pPr lvl="2"/>
            <a:r>
              <a:rPr lang="is-IS" sz="1800" smtClean="0"/>
              <a:t>,,Working Group Outcome Report’’</a:t>
            </a:r>
          </a:p>
          <a:p>
            <a:r>
              <a:rPr lang="is-IS" sz="2400" smtClean="0"/>
              <a:t>Mannréttindaráð SÞ mun samþykkja niðurstöðuna í mars 2012</a:t>
            </a:r>
          </a:p>
          <a:p>
            <a:r>
              <a:rPr lang="is-IS" sz="2400" smtClean="0"/>
              <a:t>Þar hægt að bregðast við meðmælum sem koma fram í ferlinu</a:t>
            </a:r>
          </a:p>
          <a:p>
            <a:r>
              <a:rPr lang="is-IS" sz="2400" smtClean="0"/>
              <a:t>Meðmælum síðan komið í framkvæmd fram að næstu fyrirtöku 4 árum síðar</a:t>
            </a:r>
          </a:p>
          <a:p>
            <a:endParaRPr lang="is-IS" smtClean="0"/>
          </a:p>
          <a:p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mtClean="0"/>
              <a:t>	</a:t>
            </a:r>
            <a:br>
              <a:rPr lang="is-IS" smtClean="0"/>
            </a:br>
            <a:r>
              <a:rPr lang="is-IS" smtClean="0"/>
              <a:t>	UPR verkefnið í framkvæmd			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Innanríkisráðuneytið ber ábyrgð á vinnslu verkefnis hér á landi</a:t>
            </a:r>
          </a:p>
          <a:p>
            <a:r>
              <a:rPr lang="is-IS" smtClean="0"/>
              <a:t>Skipaður vinnuhópur með fulltrúum nokkurra ráðuneyta</a:t>
            </a:r>
          </a:p>
          <a:p>
            <a:pPr lvl="2"/>
            <a:r>
              <a:rPr lang="is-IS" smtClean="0"/>
              <a:t>IRR, MMR, UTN, VEL, UMR</a:t>
            </a:r>
          </a:p>
          <a:p>
            <a:r>
              <a:rPr lang="is-IS" smtClean="0"/>
              <a:t>Meginhlutverk vinnuhóps að halda utan um verkefnið hér á landi og semja skýrslu fyrir Ísland </a:t>
            </a:r>
          </a:p>
          <a:p>
            <a:r>
              <a:rPr lang="is-IS" smtClean="0"/>
              <a:t>Gert ráð fyrir að fulltrúar í vinnuhópi skipi jafnframt hluta sendinefndar við fyrirtöku Íslands í Genf</a:t>
            </a:r>
          </a:p>
          <a:p>
            <a:r>
              <a:rPr lang="is-IS" smtClean="0"/>
              <a:t>Horft til málaflokka hvers ráðuneytis og hver fulltrúi ber ábyrgð á umfjöllun um það málefnasvið sem undir viðkomandi ráðuneyti heyrir</a:t>
            </a:r>
          </a:p>
          <a:p>
            <a:r>
              <a:rPr lang="is-IS" smtClean="0"/>
              <a:t>Samráð við félagasamtök og hagsmunaaðila</a:t>
            </a:r>
          </a:p>
          <a:p>
            <a:endParaRPr 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frh.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smtClean="0"/>
              <a:t>Drög að kaflaskipan kynnt – athugasemdir </a:t>
            </a:r>
          </a:p>
          <a:p>
            <a:r>
              <a:rPr lang="is-IS" sz="2400" smtClean="0"/>
              <a:t>Drög að skýrslu Íslands liggja fyrir</a:t>
            </a:r>
          </a:p>
          <a:p>
            <a:r>
              <a:rPr lang="is-IS" sz="2400" smtClean="0"/>
              <a:t>Sett á vef innanríkisráðuneytis 31.05.2011 til kynningar og athugasemda fyrir félagasamtök, hagsmunaaðila og almenning</a:t>
            </a:r>
          </a:p>
          <a:p>
            <a:r>
              <a:rPr lang="is-IS" sz="2400" smtClean="0"/>
              <a:t>Frestur til 16. júní 2011 – </a:t>
            </a:r>
            <a:r>
              <a:rPr lang="is-IS" sz="2400" smtClean="0">
                <a:hlinkClick r:id="rId2"/>
              </a:rPr>
              <a:t>mannrettindi@irr.is</a:t>
            </a:r>
            <a:endParaRPr lang="is-IS" sz="2400" smtClean="0"/>
          </a:p>
          <a:p>
            <a:r>
              <a:rPr lang="is-IS" sz="2400" smtClean="0"/>
              <a:t>Fulltrúar vinnuhóps kynna þeirra aðkomu og áherslur í skýrslu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s-I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s-I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s-I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s-I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476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</vt:lpstr>
      <vt:lpstr>Arial</vt:lpstr>
      <vt:lpstr>Times New Roman</vt:lpstr>
      <vt:lpstr>Wingdings</vt:lpstr>
      <vt:lpstr>Blank Presentation</vt:lpstr>
      <vt:lpstr>Custom Design</vt:lpstr>
      <vt:lpstr>Universal Periodic Review</vt:lpstr>
      <vt:lpstr>Universal Periodic Review (UPR)</vt:lpstr>
      <vt:lpstr>Markmið UPR</vt:lpstr>
      <vt:lpstr>Samráð við félagasamtök og almenning</vt:lpstr>
      <vt:lpstr>Ferli – tímarammi fyrir Ísland</vt:lpstr>
      <vt:lpstr>frh.</vt:lpstr>
      <vt:lpstr>   UPR verkefnið í framkvæmd   </vt:lpstr>
      <vt:lpstr>frh.</vt:lpstr>
    </vt:vector>
  </TitlesOfParts>
  <Company>100 Club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Agnar Lemacks</dc:creator>
  <cp:lastModifiedBy>.</cp:lastModifiedBy>
  <cp:revision>328</cp:revision>
  <cp:lastPrinted>2004-05-13T14:00:19Z</cp:lastPrinted>
  <dcterms:created xsi:type="dcterms:W3CDTF">2003-11-25T19:30:44Z</dcterms:created>
  <dcterms:modified xsi:type="dcterms:W3CDTF">2011-06-01T12:32:55Z</dcterms:modified>
</cp:coreProperties>
</file>