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470" r:id="rId2"/>
    <p:sldId id="561" r:id="rId3"/>
    <p:sldId id="490" r:id="rId4"/>
    <p:sldId id="541" r:id="rId5"/>
    <p:sldId id="543" r:id="rId6"/>
    <p:sldId id="533" r:id="rId7"/>
    <p:sldId id="492" r:id="rId8"/>
    <p:sldId id="505" r:id="rId9"/>
    <p:sldId id="499" r:id="rId10"/>
    <p:sldId id="500" r:id="rId11"/>
    <p:sldId id="501" r:id="rId12"/>
    <p:sldId id="502" r:id="rId13"/>
    <p:sldId id="503" r:id="rId14"/>
    <p:sldId id="504" r:id="rId15"/>
    <p:sldId id="506" r:id="rId16"/>
    <p:sldId id="562" r:id="rId17"/>
    <p:sldId id="518" r:id="rId18"/>
    <p:sldId id="519" r:id="rId19"/>
    <p:sldId id="560" r:id="rId20"/>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naringi@gmail.com" initials="e" lastIdx="1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304" autoAdjust="0"/>
    <p:restoredTop sz="87784" autoAdjust="0"/>
  </p:normalViewPr>
  <p:slideViewPr>
    <p:cSldViewPr>
      <p:cViewPr varScale="1">
        <p:scale>
          <a:sx n="76" d="100"/>
          <a:sy n="76" d="100"/>
        </p:scale>
        <p:origin x="1296"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rvk.borg\sameignir\VEL_TBRE\Sk&#243;lateymi\Eldri%20g&#246;gn\Talning%20og%20&#254;r&#243;un\Sk&#243;la&#254;j&#243;nusta%20&#222;B%20-%20fj&#246;ldi%20innkominna%20erinda%20og%20&#250;thluta&#240;ra%20m&#225;l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oleObject" Target="file:///\\rvk.borg\sameignir\VEL_TBRE\Sk&#243;lateymi\Eldri%20g&#246;gn\Talning%20og%20&#254;r&#243;un\Sk&#243;la&#254;j&#243;nusta%20&#222;B%20-%20fj&#246;ldi%20innkominna%20erinda%20og%20&#250;thluta&#240;ra%20m&#225;la.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rvk.borg\sameignir\VEL_TBRE\Sk&#243;lateymi\Eldri%20g&#246;gn\Lykilt&#246;lur%202016\Hlutfall%20greininga_jan2017.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rvk.borg\sameignir\VEL_TBRE\Sk&#243;lateymi\Eldri%20g&#246;gn\Lykilt&#246;lur%202016\Hlutfall%20greininga_jan2017.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5"/>
          <c:order val="0"/>
          <c:tx>
            <c:strRef>
              <c:f>Hrátölur!$I$106</c:f>
              <c:strCache>
                <c:ptCount val="1"/>
                <c:pt idx="0">
                  <c:v>Samtals - leikskóli</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Hrátölur!$J$99:$V$99</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Hrátölur!$J$106:$V$106</c:f>
              <c:numCache>
                <c:formatCode>General</c:formatCode>
                <c:ptCount val="13"/>
                <c:pt idx="0">
                  <c:v>40</c:v>
                </c:pt>
                <c:pt idx="1">
                  <c:v>161</c:v>
                </c:pt>
                <c:pt idx="2">
                  <c:v>125</c:v>
                </c:pt>
                <c:pt idx="3">
                  <c:v>135</c:v>
                </c:pt>
                <c:pt idx="4">
                  <c:v>165</c:v>
                </c:pt>
                <c:pt idx="5">
                  <c:v>189</c:v>
                </c:pt>
                <c:pt idx="6">
                  <c:v>185</c:v>
                </c:pt>
                <c:pt idx="7">
                  <c:v>194</c:v>
                </c:pt>
                <c:pt idx="8">
                  <c:v>223</c:v>
                </c:pt>
                <c:pt idx="9">
                  <c:v>225</c:v>
                </c:pt>
                <c:pt idx="10">
                  <c:v>186</c:v>
                </c:pt>
                <c:pt idx="11">
                  <c:v>159</c:v>
                </c:pt>
                <c:pt idx="12">
                  <c:v>132</c:v>
                </c:pt>
              </c:numCache>
            </c:numRef>
          </c:val>
          <c:extLst>
            <c:ext xmlns:c16="http://schemas.microsoft.com/office/drawing/2014/chart" uri="{C3380CC4-5D6E-409C-BE32-E72D297353CC}">
              <c16:uniqueId val="{00000000-931B-4C63-B7B3-38B6C4F37AB9}"/>
            </c:ext>
          </c:extLst>
        </c:ser>
        <c:ser>
          <c:idx val="14"/>
          <c:order val="1"/>
          <c:tx>
            <c:strRef>
              <c:f>Hrátölur!$I$114</c:f>
              <c:strCache>
                <c:ptCount val="1"/>
                <c:pt idx="0">
                  <c:v>Samtals - grunnskóli</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Hrátölur!$J$99:$V$99</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Hrátölur!$J$114:$V$114</c:f>
              <c:numCache>
                <c:formatCode>General</c:formatCode>
                <c:ptCount val="13"/>
                <c:pt idx="0">
                  <c:v>87</c:v>
                </c:pt>
                <c:pt idx="1">
                  <c:v>242</c:v>
                </c:pt>
                <c:pt idx="2">
                  <c:v>234</c:v>
                </c:pt>
                <c:pt idx="3">
                  <c:v>260</c:v>
                </c:pt>
                <c:pt idx="4">
                  <c:v>335</c:v>
                </c:pt>
                <c:pt idx="5">
                  <c:v>310</c:v>
                </c:pt>
                <c:pt idx="6">
                  <c:v>293</c:v>
                </c:pt>
                <c:pt idx="7">
                  <c:v>298</c:v>
                </c:pt>
                <c:pt idx="8">
                  <c:v>309</c:v>
                </c:pt>
                <c:pt idx="9">
                  <c:v>306</c:v>
                </c:pt>
                <c:pt idx="10">
                  <c:v>320</c:v>
                </c:pt>
                <c:pt idx="11">
                  <c:v>363</c:v>
                </c:pt>
                <c:pt idx="12">
                  <c:v>359</c:v>
                </c:pt>
              </c:numCache>
            </c:numRef>
          </c:val>
          <c:extLst>
            <c:ext xmlns:c16="http://schemas.microsoft.com/office/drawing/2014/chart" uri="{C3380CC4-5D6E-409C-BE32-E72D297353CC}">
              <c16:uniqueId val="{00000001-931B-4C63-B7B3-38B6C4F37AB9}"/>
            </c:ext>
          </c:extLst>
        </c:ser>
        <c:dLbls>
          <c:showLegendKey val="0"/>
          <c:showVal val="0"/>
          <c:showCatName val="0"/>
          <c:showSerName val="0"/>
          <c:showPercent val="0"/>
          <c:showBubbleSize val="0"/>
        </c:dLbls>
        <c:axId val="112307200"/>
        <c:axId val="112337664"/>
      </c:areaChart>
      <c:catAx>
        <c:axId val="11230720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is-IS"/>
          </a:p>
        </c:txPr>
        <c:crossAx val="112337664"/>
        <c:crosses val="autoZero"/>
        <c:auto val="1"/>
        <c:lblAlgn val="ctr"/>
        <c:lblOffset val="100"/>
        <c:noMultiLvlLbl val="0"/>
      </c:catAx>
      <c:valAx>
        <c:axId val="112337664"/>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is-IS"/>
          </a:p>
        </c:txPr>
        <c:crossAx val="112307200"/>
        <c:crosses val="autoZero"/>
        <c:crossBetween val="midCat"/>
      </c:valAx>
    </c:plotArea>
    <c:legend>
      <c:legendPos val="r"/>
      <c:layout/>
      <c:overlay val="0"/>
      <c:txPr>
        <a:bodyPr/>
        <a:lstStyle/>
        <a:p>
          <a:pPr>
            <a:defRPr sz="845" b="0" i="0" u="none" strike="noStrike" baseline="0">
              <a:solidFill>
                <a:srgbClr val="000000"/>
              </a:solidFill>
              <a:latin typeface="Calibri"/>
              <a:ea typeface="Calibri"/>
              <a:cs typeface="Calibri"/>
            </a:defRPr>
          </a:pPr>
          <a:endParaRPr lang="is-I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is-I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494866529774126E-2"/>
          <c:y val="2.1909233176838811E-2"/>
          <c:w val="0.71355236139630329"/>
          <c:h val="0.90766823161189403"/>
        </c:manualLayout>
      </c:layout>
      <c:barChart>
        <c:barDir val="col"/>
        <c:grouping val="clustered"/>
        <c:varyColors val="0"/>
        <c:ser>
          <c:idx val="5"/>
          <c:order val="1"/>
          <c:tx>
            <c:strRef>
              <c:f>Hrátölur!$I$102</c:f>
              <c:strCache>
                <c:ptCount val="1"/>
                <c:pt idx="0">
                  <c:v>Leikskóli - tilvísun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trendlineType val="linear"/>
            <c:dispRSqr val="0"/>
            <c:dispEq val="0"/>
          </c:trendline>
          <c:cat>
            <c:numRef>
              <c:f>Hrátölur!$J$99:$V$99</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Hrátölur!$J$102:$V$102</c:f>
              <c:numCache>
                <c:formatCode>General</c:formatCode>
                <c:ptCount val="13"/>
                <c:pt idx="0">
                  <c:v>31</c:v>
                </c:pt>
                <c:pt idx="1">
                  <c:v>96</c:v>
                </c:pt>
                <c:pt idx="2">
                  <c:v>72</c:v>
                </c:pt>
                <c:pt idx="3">
                  <c:v>56</c:v>
                </c:pt>
                <c:pt idx="4">
                  <c:v>73</c:v>
                </c:pt>
                <c:pt idx="5">
                  <c:v>85</c:v>
                </c:pt>
                <c:pt idx="6">
                  <c:v>74</c:v>
                </c:pt>
                <c:pt idx="7">
                  <c:v>69</c:v>
                </c:pt>
                <c:pt idx="8">
                  <c:v>76</c:v>
                </c:pt>
                <c:pt idx="9">
                  <c:v>92</c:v>
                </c:pt>
                <c:pt idx="10">
                  <c:v>84</c:v>
                </c:pt>
                <c:pt idx="11">
                  <c:v>60</c:v>
                </c:pt>
                <c:pt idx="12">
                  <c:v>51</c:v>
                </c:pt>
              </c:numCache>
            </c:numRef>
          </c:val>
          <c:extLst>
            <c:ext xmlns:c16="http://schemas.microsoft.com/office/drawing/2014/chart" uri="{C3380CC4-5D6E-409C-BE32-E72D297353CC}">
              <c16:uniqueId val="{00000000-3CD4-43E1-8D61-414A6C1A8E41}"/>
            </c:ext>
          </c:extLst>
        </c:ser>
        <c:ser>
          <c:idx val="1"/>
          <c:order val="5"/>
          <c:tx>
            <c:strRef>
              <c:f>Hrátölur!$I$109</c:f>
              <c:strCache>
                <c:ptCount val="1"/>
                <c:pt idx="0">
                  <c:v>Grunnskóli - tilvísun</c:v>
                </c:pt>
              </c:strCache>
            </c:strRef>
          </c:tx>
          <c:spPr>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trendlineType val="linear"/>
            <c:dispRSqr val="0"/>
            <c:dispEq val="0"/>
          </c:trendline>
          <c:cat>
            <c:numRef>
              <c:f>Hrátölur!$J$99:$V$99</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Hrátölur!$J$109:$V$109</c:f>
              <c:numCache>
                <c:formatCode>General</c:formatCode>
                <c:ptCount val="13"/>
                <c:pt idx="0">
                  <c:v>78</c:v>
                </c:pt>
                <c:pt idx="1">
                  <c:v>173</c:v>
                </c:pt>
                <c:pt idx="2">
                  <c:v>131</c:v>
                </c:pt>
                <c:pt idx="3">
                  <c:v>120</c:v>
                </c:pt>
                <c:pt idx="4">
                  <c:v>164</c:v>
                </c:pt>
                <c:pt idx="5">
                  <c:v>157</c:v>
                </c:pt>
                <c:pt idx="6">
                  <c:v>109</c:v>
                </c:pt>
                <c:pt idx="7">
                  <c:v>109</c:v>
                </c:pt>
                <c:pt idx="8">
                  <c:v>112</c:v>
                </c:pt>
                <c:pt idx="9">
                  <c:v>82</c:v>
                </c:pt>
                <c:pt idx="10">
                  <c:v>74</c:v>
                </c:pt>
                <c:pt idx="11">
                  <c:v>81</c:v>
                </c:pt>
                <c:pt idx="12">
                  <c:v>68</c:v>
                </c:pt>
              </c:numCache>
            </c:numRef>
          </c:val>
          <c:extLst>
            <c:ext xmlns:c16="http://schemas.microsoft.com/office/drawing/2014/chart" uri="{C3380CC4-5D6E-409C-BE32-E72D297353CC}">
              <c16:uniqueId val="{00000001-3CD4-43E1-8D61-414A6C1A8E41}"/>
            </c:ext>
          </c:extLst>
        </c:ser>
        <c:dLbls>
          <c:showLegendKey val="0"/>
          <c:showVal val="0"/>
          <c:showCatName val="0"/>
          <c:showSerName val="0"/>
          <c:showPercent val="0"/>
          <c:showBubbleSize val="0"/>
        </c:dLbls>
        <c:gapWidth val="150"/>
        <c:axId val="106083072"/>
        <c:axId val="106084608"/>
        <c:extLst>
          <c:ext xmlns:c15="http://schemas.microsoft.com/office/drawing/2012/chart" uri="{02D57815-91ED-43cb-92C2-25804820EDAC}">
            <c15:filteredBarSeries>
              <c15:ser>
                <c:idx val="0"/>
                <c:order val="0"/>
                <c:tx>
                  <c:strRef>
                    <c:extLst>
                      <c:ext uri="{02D57815-91ED-43cb-92C2-25804820EDAC}">
                        <c15:formulaRef>
                          <c15:sqref>Hrátölur!$I$100</c15:sqref>
                        </c15:formulaRef>
                      </c:ext>
                    </c:extLst>
                    <c:strCache>
                      <c:ptCount val="1"/>
                      <c:pt idx="0">
                        <c:v>Leikskóli - skýrslur/læknabréf</c:v>
                      </c:pt>
                    </c:strCache>
                  </c:strRef>
                </c:tx>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0"/>
                    </c:ext>
                  </c:extLst>
                </c:dLbls>
                <c:cat>
                  <c:numRef>
                    <c:extLst>
                      <c:ex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c:ext uri="{02D57815-91ED-43cb-92C2-25804820EDAC}">
                        <c15:formulaRef>
                          <c15:sqref>Hrátölur!$J$100:$V$100</c15:sqref>
                        </c15:formulaRef>
                      </c:ext>
                    </c:extLst>
                    <c:numCache>
                      <c:formatCode>General</c:formatCode>
                      <c:ptCount val="13"/>
                      <c:pt idx="0">
                        <c:v>8</c:v>
                      </c:pt>
                      <c:pt idx="1">
                        <c:v>64</c:v>
                      </c:pt>
                      <c:pt idx="2">
                        <c:v>49</c:v>
                      </c:pt>
                      <c:pt idx="3">
                        <c:v>60</c:v>
                      </c:pt>
                      <c:pt idx="4">
                        <c:v>55</c:v>
                      </c:pt>
                      <c:pt idx="5">
                        <c:v>65</c:v>
                      </c:pt>
                      <c:pt idx="6">
                        <c:v>57</c:v>
                      </c:pt>
                      <c:pt idx="7">
                        <c:v>65</c:v>
                      </c:pt>
                      <c:pt idx="8">
                        <c:v>55</c:v>
                      </c:pt>
                      <c:pt idx="9">
                        <c:v>37</c:v>
                      </c:pt>
                      <c:pt idx="10">
                        <c:v>25</c:v>
                      </c:pt>
                      <c:pt idx="11">
                        <c:v>14</c:v>
                      </c:pt>
                      <c:pt idx="12">
                        <c:v>15</c:v>
                      </c:pt>
                    </c:numCache>
                  </c:numRef>
                </c:val>
                <c:extLst>
                  <c:ext xmlns:c16="http://schemas.microsoft.com/office/drawing/2014/chart" uri="{C3380CC4-5D6E-409C-BE32-E72D297353CC}">
                    <c16:uniqueId val="{00000002-3CD4-43E1-8D61-414A6C1A8E41}"/>
                  </c:ext>
                </c:extLst>
              </c15:ser>
            </c15:filteredBarSeries>
            <c15:filteredBarSeries>
              <c15:ser>
                <c:idx val="8"/>
                <c:order val="2"/>
                <c:tx>
                  <c:strRef>
                    <c:extLst xmlns:c15="http://schemas.microsoft.com/office/drawing/2012/chart">
                      <c:ext xmlns:c15="http://schemas.microsoft.com/office/drawing/2012/chart" uri="{02D57815-91ED-43cb-92C2-25804820EDAC}">
                        <c15:formulaRef>
                          <c15:sqref>Hrátölur!$I$104</c15:sqref>
                        </c15:formulaRef>
                      </c:ext>
                    </c:extLst>
                    <c:strCache>
                      <c:ptCount val="1"/>
                      <c:pt idx="0">
                        <c:v>Leikskóli - skólamál</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Hrátölur!$J$104:$V$104</c15:sqref>
                        </c15:formulaRef>
                      </c:ext>
                    </c:extLst>
                    <c:numCache>
                      <c:formatCode>General</c:formatCode>
                      <c:ptCount val="13"/>
                      <c:pt idx="0">
                        <c:v>1</c:v>
                      </c:pt>
                      <c:pt idx="1">
                        <c:v>1</c:v>
                      </c:pt>
                      <c:pt idx="2">
                        <c:v>4</c:v>
                      </c:pt>
                      <c:pt idx="3">
                        <c:v>4</c:v>
                      </c:pt>
                      <c:pt idx="4">
                        <c:v>21</c:v>
                      </c:pt>
                      <c:pt idx="5">
                        <c:v>12</c:v>
                      </c:pt>
                      <c:pt idx="6">
                        <c:v>13</c:v>
                      </c:pt>
                      <c:pt idx="7">
                        <c:v>18</c:v>
                      </c:pt>
                      <c:pt idx="8">
                        <c:v>42</c:v>
                      </c:pt>
                      <c:pt idx="9">
                        <c:v>37</c:v>
                      </c:pt>
                      <c:pt idx="10">
                        <c:v>33</c:v>
                      </c:pt>
                      <c:pt idx="11">
                        <c:v>40</c:v>
                      </c:pt>
                      <c:pt idx="12">
                        <c:v>12</c:v>
                      </c:pt>
                    </c:numCache>
                  </c:numRef>
                </c:val>
                <c:extLst xmlns:c15="http://schemas.microsoft.com/office/drawing/2012/chart">
                  <c:ext xmlns:c16="http://schemas.microsoft.com/office/drawing/2014/chart" uri="{C3380CC4-5D6E-409C-BE32-E72D297353CC}">
                    <c16:uniqueId val="{00000003-3CD4-43E1-8D61-414A6C1A8E41}"/>
                  </c:ext>
                </c:extLst>
              </c15:ser>
            </c15:filteredBarSeries>
            <c15:filteredBarSeries>
              <c15:ser>
                <c:idx val="4"/>
                <c:order val="3"/>
                <c:tx>
                  <c:strRef>
                    <c:extLst xmlns:c15="http://schemas.microsoft.com/office/drawing/2012/chart">
                      <c:ext xmlns:c15="http://schemas.microsoft.com/office/drawing/2012/chart" uri="{02D57815-91ED-43cb-92C2-25804820EDAC}">
                        <c15:formulaRef>
                          <c15:sqref>Hrátölur!$I$105</c15:sqref>
                        </c15:formulaRef>
                      </c:ext>
                    </c:extLst>
                    <c:strCache>
                      <c:ptCount val="1"/>
                      <c:pt idx="0">
                        <c:v>Leikskóli - viðtalsbeiðni</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Hrátölur!$J$105:$V$105</c15:sqref>
                        </c15:formulaRef>
                      </c:ext>
                    </c:extLst>
                    <c:numCache>
                      <c:formatCode>General</c:formatCode>
                      <c:ptCount val="13"/>
                      <c:pt idx="0">
                        <c:v>0</c:v>
                      </c:pt>
                      <c:pt idx="1">
                        <c:v>0</c:v>
                      </c:pt>
                      <c:pt idx="2">
                        <c:v>0</c:v>
                      </c:pt>
                      <c:pt idx="3">
                        <c:v>15</c:v>
                      </c:pt>
                      <c:pt idx="4">
                        <c:v>16</c:v>
                      </c:pt>
                      <c:pt idx="5">
                        <c:v>27</c:v>
                      </c:pt>
                      <c:pt idx="6">
                        <c:v>41</c:v>
                      </c:pt>
                      <c:pt idx="7">
                        <c:v>42</c:v>
                      </c:pt>
                      <c:pt idx="8">
                        <c:v>50</c:v>
                      </c:pt>
                      <c:pt idx="9">
                        <c:v>59</c:v>
                      </c:pt>
                      <c:pt idx="10">
                        <c:v>44</c:v>
                      </c:pt>
                      <c:pt idx="11">
                        <c:v>45</c:v>
                      </c:pt>
                      <c:pt idx="12">
                        <c:v>54</c:v>
                      </c:pt>
                    </c:numCache>
                  </c:numRef>
                </c:val>
                <c:extLst xmlns:c15="http://schemas.microsoft.com/office/drawing/2012/chart">
                  <c:ext xmlns:c16="http://schemas.microsoft.com/office/drawing/2014/chart" uri="{C3380CC4-5D6E-409C-BE32-E72D297353CC}">
                    <c16:uniqueId val="{00000004-3CD4-43E1-8D61-414A6C1A8E41}"/>
                  </c:ext>
                </c:extLst>
              </c15:ser>
            </c15:filteredBarSeries>
            <c15:filteredBarSeries>
              <c15:ser>
                <c:idx val="12"/>
                <c:order val="4"/>
                <c:tx>
                  <c:strRef>
                    <c:extLst xmlns:c15="http://schemas.microsoft.com/office/drawing/2012/chart">
                      <c:ext xmlns:c15="http://schemas.microsoft.com/office/drawing/2012/chart" uri="{02D57815-91ED-43cb-92C2-25804820EDAC}">
                        <c15:formulaRef>
                          <c15:sqref>Hrátölur!$I$107</c15:sqref>
                        </c15:formulaRef>
                      </c:ext>
                    </c:extLst>
                    <c:strCache>
                      <c:ptCount val="1"/>
                      <c:pt idx="0">
                        <c:v>Grunnskóli - skýrslur/læknabréf</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Hrátölur!$J$107:$V$107</c15:sqref>
                        </c15:formulaRef>
                      </c:ext>
                    </c:extLst>
                    <c:numCache>
                      <c:formatCode>General</c:formatCode>
                      <c:ptCount val="13"/>
                      <c:pt idx="0">
                        <c:v>8</c:v>
                      </c:pt>
                      <c:pt idx="1">
                        <c:v>56</c:v>
                      </c:pt>
                      <c:pt idx="2">
                        <c:v>75</c:v>
                      </c:pt>
                      <c:pt idx="3">
                        <c:v>92</c:v>
                      </c:pt>
                      <c:pt idx="4">
                        <c:v>90</c:v>
                      </c:pt>
                      <c:pt idx="5">
                        <c:v>72</c:v>
                      </c:pt>
                      <c:pt idx="6">
                        <c:v>72</c:v>
                      </c:pt>
                      <c:pt idx="7">
                        <c:v>43</c:v>
                      </c:pt>
                      <c:pt idx="8">
                        <c:v>54</c:v>
                      </c:pt>
                      <c:pt idx="9">
                        <c:v>46</c:v>
                      </c:pt>
                      <c:pt idx="10">
                        <c:v>45</c:v>
                      </c:pt>
                      <c:pt idx="11">
                        <c:v>53</c:v>
                      </c:pt>
                      <c:pt idx="12">
                        <c:v>42</c:v>
                      </c:pt>
                    </c:numCache>
                  </c:numRef>
                </c:val>
                <c:extLst xmlns:c15="http://schemas.microsoft.com/office/drawing/2012/chart">
                  <c:ext xmlns:c16="http://schemas.microsoft.com/office/drawing/2014/chart" uri="{C3380CC4-5D6E-409C-BE32-E72D297353CC}">
                    <c16:uniqueId val="{00000005-3CD4-43E1-8D61-414A6C1A8E41}"/>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Hrátölur!$I$111</c15:sqref>
                        </c15:formulaRef>
                      </c:ext>
                    </c:extLst>
                    <c:strCache>
                      <c:ptCount val="1"/>
                      <c:pt idx="0">
                        <c:v>Grunnskóli - skólamál</c:v>
                      </c:pt>
                    </c:strCache>
                  </c:strRef>
                </c:tx>
                <c:spPr>
                  <a:ln w="25400">
                    <a:noFill/>
                  </a:ln>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Hrátölur!$J$111:$V$111</c15:sqref>
                        </c15:formulaRef>
                      </c:ext>
                    </c:extLst>
                    <c:numCache>
                      <c:formatCode>General</c:formatCode>
                      <c:ptCount val="13"/>
                      <c:pt idx="0">
                        <c:v>1</c:v>
                      </c:pt>
                      <c:pt idx="1">
                        <c:v>11</c:v>
                      </c:pt>
                      <c:pt idx="2">
                        <c:v>19</c:v>
                      </c:pt>
                      <c:pt idx="3">
                        <c:v>13</c:v>
                      </c:pt>
                      <c:pt idx="4">
                        <c:v>29</c:v>
                      </c:pt>
                      <c:pt idx="5">
                        <c:v>23</c:v>
                      </c:pt>
                      <c:pt idx="6">
                        <c:v>14</c:v>
                      </c:pt>
                      <c:pt idx="7">
                        <c:v>28</c:v>
                      </c:pt>
                      <c:pt idx="8">
                        <c:v>39</c:v>
                      </c:pt>
                      <c:pt idx="9">
                        <c:v>35</c:v>
                      </c:pt>
                      <c:pt idx="10">
                        <c:v>34</c:v>
                      </c:pt>
                      <c:pt idx="11">
                        <c:v>32</c:v>
                      </c:pt>
                      <c:pt idx="12">
                        <c:v>49</c:v>
                      </c:pt>
                    </c:numCache>
                  </c:numRef>
                </c:val>
                <c:extLst xmlns:c15="http://schemas.microsoft.com/office/drawing/2012/chart">
                  <c:ext xmlns:c16="http://schemas.microsoft.com/office/drawing/2014/chart" uri="{C3380CC4-5D6E-409C-BE32-E72D297353CC}">
                    <c16:uniqueId val="{00000006-3CD4-43E1-8D61-414A6C1A8E41}"/>
                  </c:ext>
                </c:extLst>
              </c15:ser>
            </c15:filteredBarSeries>
            <c15:filteredBarSeries>
              <c15:ser>
                <c:idx val="9"/>
                <c:order val="7"/>
                <c:tx>
                  <c:strRef>
                    <c:extLst xmlns:c15="http://schemas.microsoft.com/office/drawing/2012/chart">
                      <c:ext xmlns:c15="http://schemas.microsoft.com/office/drawing/2012/chart" uri="{02D57815-91ED-43cb-92C2-25804820EDAC}">
                        <c15:formulaRef>
                          <c15:sqref>Hrátölur!$I$112</c15:sqref>
                        </c15:formulaRef>
                      </c:ext>
                    </c:extLst>
                    <c:strCache>
                      <c:ptCount val="1"/>
                      <c:pt idx="0">
                        <c:v>Grunnskóli - viðtalsbeiðni</c:v>
                      </c:pt>
                    </c:strCache>
                  </c:strRef>
                </c:tx>
                <c:spPr>
                  <a:ln w="25400">
                    <a:noFill/>
                  </a:ln>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Hrátölur!$J$112:$V$112</c15:sqref>
                        </c15:formulaRef>
                      </c:ext>
                    </c:extLst>
                    <c:numCache>
                      <c:formatCode>General</c:formatCode>
                      <c:ptCount val="13"/>
                      <c:pt idx="0">
                        <c:v>0</c:v>
                      </c:pt>
                      <c:pt idx="1">
                        <c:v>2</c:v>
                      </c:pt>
                      <c:pt idx="2">
                        <c:v>3</c:v>
                      </c:pt>
                      <c:pt idx="3">
                        <c:v>7</c:v>
                      </c:pt>
                      <c:pt idx="4">
                        <c:v>7</c:v>
                      </c:pt>
                      <c:pt idx="5">
                        <c:v>8</c:v>
                      </c:pt>
                      <c:pt idx="6">
                        <c:v>43</c:v>
                      </c:pt>
                      <c:pt idx="7">
                        <c:v>72</c:v>
                      </c:pt>
                      <c:pt idx="8">
                        <c:v>79</c:v>
                      </c:pt>
                      <c:pt idx="9">
                        <c:v>114</c:v>
                      </c:pt>
                      <c:pt idx="10">
                        <c:v>145</c:v>
                      </c:pt>
                      <c:pt idx="11">
                        <c:v>145</c:v>
                      </c:pt>
                      <c:pt idx="12">
                        <c:v>165</c:v>
                      </c:pt>
                    </c:numCache>
                  </c:numRef>
                </c:val>
                <c:extLst xmlns:c15="http://schemas.microsoft.com/office/drawing/2012/chart">
                  <c:ext xmlns:c16="http://schemas.microsoft.com/office/drawing/2014/chart" uri="{C3380CC4-5D6E-409C-BE32-E72D297353CC}">
                    <c16:uniqueId val="{00000007-3CD4-43E1-8D61-414A6C1A8E41}"/>
                  </c:ext>
                </c:extLst>
              </c15:ser>
            </c15:filteredBarSeries>
            <c15:filteredBarSeries>
              <c15:ser>
                <c:idx val="10"/>
                <c:order val="8"/>
                <c:tx>
                  <c:strRef>
                    <c:extLst xmlns:c15="http://schemas.microsoft.com/office/drawing/2012/chart">
                      <c:ext xmlns:c15="http://schemas.microsoft.com/office/drawing/2012/chart" uri="{02D57815-91ED-43cb-92C2-25804820EDAC}">
                        <c15:formulaRef>
                          <c15:sqref>Hrátölur!$I$113</c15:sqref>
                        </c15:formulaRef>
                      </c:ext>
                    </c:extLst>
                    <c:strCache>
                      <c:ptCount val="1"/>
                      <c:pt idx="0">
                        <c:v>Grunnskóli - viðbragðsteymi</c:v>
                      </c:pt>
                    </c:strCache>
                  </c:strRef>
                </c:tx>
                <c:spPr>
                  <a:ln w="25400">
                    <a:noFill/>
                  </a:ln>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Hrátölur!$J$113:$V$113</c15:sqref>
                        </c15:formulaRef>
                      </c:ext>
                    </c:extLst>
                    <c:numCache>
                      <c:formatCode>General</c:formatCode>
                      <c:ptCount val="13"/>
                      <c:pt idx="0">
                        <c:v>0</c:v>
                      </c:pt>
                      <c:pt idx="1">
                        <c:v>0</c:v>
                      </c:pt>
                      <c:pt idx="2">
                        <c:v>6</c:v>
                      </c:pt>
                      <c:pt idx="3">
                        <c:v>28</c:v>
                      </c:pt>
                      <c:pt idx="4">
                        <c:v>45</c:v>
                      </c:pt>
                      <c:pt idx="5">
                        <c:v>50</c:v>
                      </c:pt>
                      <c:pt idx="6">
                        <c:v>55</c:v>
                      </c:pt>
                      <c:pt idx="7">
                        <c:v>46</c:v>
                      </c:pt>
                      <c:pt idx="8">
                        <c:v>25</c:v>
                      </c:pt>
                      <c:pt idx="9">
                        <c:v>29</c:v>
                      </c:pt>
                      <c:pt idx="10">
                        <c:v>22</c:v>
                      </c:pt>
                      <c:pt idx="11">
                        <c:v>52</c:v>
                      </c:pt>
                      <c:pt idx="12">
                        <c:v>35</c:v>
                      </c:pt>
                    </c:numCache>
                  </c:numRef>
                </c:val>
                <c:extLst xmlns:c15="http://schemas.microsoft.com/office/drawing/2012/chart">
                  <c:ext xmlns:c16="http://schemas.microsoft.com/office/drawing/2014/chart" uri="{C3380CC4-5D6E-409C-BE32-E72D297353CC}">
                    <c16:uniqueId val="{00000008-3CD4-43E1-8D61-414A6C1A8E41}"/>
                  </c:ext>
                </c:extLst>
              </c15:ser>
            </c15:filteredBarSeries>
          </c:ext>
        </c:extLst>
      </c:barChart>
      <c:catAx>
        <c:axId val="10608307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is-IS"/>
          </a:p>
        </c:txPr>
        <c:crossAx val="106084608"/>
        <c:crosses val="autoZero"/>
        <c:auto val="1"/>
        <c:lblAlgn val="ctr"/>
        <c:lblOffset val="100"/>
        <c:noMultiLvlLbl val="0"/>
      </c:catAx>
      <c:valAx>
        <c:axId val="106084608"/>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is-IS"/>
          </a:p>
        </c:txPr>
        <c:crossAx val="106083072"/>
        <c:crosses val="autoZero"/>
        <c:crossBetween val="between"/>
      </c:valAx>
    </c:plotArea>
    <c:legend>
      <c:legendPos val="r"/>
      <c:layout/>
      <c:overlay val="0"/>
      <c:txPr>
        <a:bodyPr/>
        <a:lstStyle/>
        <a:p>
          <a:pPr>
            <a:defRPr sz="845" b="0" i="0" u="none" strike="noStrike" baseline="0">
              <a:solidFill>
                <a:srgbClr val="000000"/>
              </a:solidFill>
              <a:latin typeface="Calibri"/>
              <a:ea typeface="Calibri"/>
              <a:cs typeface="Calibri"/>
            </a:defRPr>
          </a:pPr>
          <a:endParaRPr lang="is-I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is-I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494866529774126E-2"/>
          <c:y val="2.1909233176838811E-2"/>
          <c:w val="0.71355236139630329"/>
          <c:h val="0.90766823161189403"/>
        </c:manualLayout>
      </c:layout>
      <c:barChart>
        <c:barDir val="col"/>
        <c:grouping val="clustered"/>
        <c:varyColors val="0"/>
        <c:ser>
          <c:idx val="4"/>
          <c:order val="3"/>
          <c:tx>
            <c:strRef>
              <c:f>Hrátölur!$I$105</c:f>
              <c:strCache>
                <c:ptCount val="1"/>
                <c:pt idx="0">
                  <c:v>Leikskóli - viðtalsbeiðni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Hrátölur!$J$99:$V$99</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Hrátölur!$J$105:$V$105</c:f>
              <c:numCache>
                <c:formatCode>General</c:formatCode>
                <c:ptCount val="13"/>
                <c:pt idx="0">
                  <c:v>0</c:v>
                </c:pt>
                <c:pt idx="1">
                  <c:v>0</c:v>
                </c:pt>
                <c:pt idx="2">
                  <c:v>0</c:v>
                </c:pt>
                <c:pt idx="3">
                  <c:v>15</c:v>
                </c:pt>
                <c:pt idx="4">
                  <c:v>16</c:v>
                </c:pt>
                <c:pt idx="5">
                  <c:v>27</c:v>
                </c:pt>
                <c:pt idx="6">
                  <c:v>41</c:v>
                </c:pt>
                <c:pt idx="7">
                  <c:v>42</c:v>
                </c:pt>
                <c:pt idx="8">
                  <c:v>50</c:v>
                </c:pt>
                <c:pt idx="9">
                  <c:v>59</c:v>
                </c:pt>
                <c:pt idx="10">
                  <c:v>44</c:v>
                </c:pt>
                <c:pt idx="11">
                  <c:v>45</c:v>
                </c:pt>
                <c:pt idx="12">
                  <c:v>54</c:v>
                </c:pt>
              </c:numCache>
            </c:numRef>
          </c:val>
          <c:extLst>
            <c:ext xmlns:c16="http://schemas.microsoft.com/office/drawing/2014/chart" uri="{C3380CC4-5D6E-409C-BE32-E72D297353CC}">
              <c16:uniqueId val="{00000000-144F-418B-8A0C-4C71F5031CB4}"/>
            </c:ext>
          </c:extLst>
        </c:ser>
        <c:ser>
          <c:idx val="9"/>
          <c:order val="7"/>
          <c:tx>
            <c:strRef>
              <c:f>Hrátölur!$I$112</c:f>
              <c:strCache>
                <c:ptCount val="1"/>
                <c:pt idx="0">
                  <c:v>Grunnskóli - viðtalsbeiðni</c:v>
                </c:pt>
              </c:strCache>
            </c:strRef>
          </c:tx>
          <c:spPr>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Hrátölur!$J$99:$V$99</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Hrátölur!$J$112:$V$112</c:f>
              <c:numCache>
                <c:formatCode>General</c:formatCode>
                <c:ptCount val="13"/>
                <c:pt idx="0">
                  <c:v>0</c:v>
                </c:pt>
                <c:pt idx="1">
                  <c:v>2</c:v>
                </c:pt>
                <c:pt idx="2">
                  <c:v>3</c:v>
                </c:pt>
                <c:pt idx="3">
                  <c:v>7</c:v>
                </c:pt>
                <c:pt idx="4">
                  <c:v>7</c:v>
                </c:pt>
                <c:pt idx="5">
                  <c:v>8</c:v>
                </c:pt>
                <c:pt idx="6">
                  <c:v>43</c:v>
                </c:pt>
                <c:pt idx="7">
                  <c:v>72</c:v>
                </c:pt>
                <c:pt idx="8">
                  <c:v>79</c:v>
                </c:pt>
                <c:pt idx="9">
                  <c:v>114</c:v>
                </c:pt>
                <c:pt idx="10">
                  <c:v>145</c:v>
                </c:pt>
                <c:pt idx="11">
                  <c:v>145</c:v>
                </c:pt>
                <c:pt idx="12">
                  <c:v>165</c:v>
                </c:pt>
              </c:numCache>
            </c:numRef>
          </c:val>
          <c:extLst>
            <c:ext xmlns:c16="http://schemas.microsoft.com/office/drawing/2014/chart" uri="{C3380CC4-5D6E-409C-BE32-E72D297353CC}">
              <c16:uniqueId val="{00000001-144F-418B-8A0C-4C71F5031CB4}"/>
            </c:ext>
          </c:extLst>
        </c:ser>
        <c:dLbls>
          <c:showLegendKey val="0"/>
          <c:showVal val="0"/>
          <c:showCatName val="0"/>
          <c:showSerName val="0"/>
          <c:showPercent val="0"/>
          <c:showBubbleSize val="0"/>
        </c:dLbls>
        <c:gapWidth val="150"/>
        <c:axId val="106083072"/>
        <c:axId val="106084608"/>
        <c:extLst>
          <c:ext xmlns:c15="http://schemas.microsoft.com/office/drawing/2012/chart" uri="{02D57815-91ED-43cb-92C2-25804820EDAC}">
            <c15:filteredBarSeries>
              <c15:ser>
                <c:idx val="0"/>
                <c:order val="0"/>
                <c:tx>
                  <c:strRef>
                    <c:extLst>
                      <c:ext uri="{02D57815-91ED-43cb-92C2-25804820EDAC}">
                        <c15:formulaRef>
                          <c15:sqref>Hrátölur!$I$100</c15:sqref>
                        </c15:formulaRef>
                      </c:ext>
                    </c:extLst>
                    <c:strCache>
                      <c:ptCount val="1"/>
                      <c:pt idx="0">
                        <c:v>Leikskóli - skýrslur/læknabréf</c:v>
                      </c:pt>
                    </c:strCache>
                  </c:strRef>
                </c:tx>
                <c:invertIfNegative val="0"/>
                <c:dLbls>
                  <c:spPr>
                    <a:noFill/>
                    <a:ln>
                      <a:noFill/>
                    </a:ln>
                    <a:effectLst/>
                  </c:spPr>
                  <c:showLegendKey val="0"/>
                  <c:showVal val="1"/>
                  <c:showCatName val="0"/>
                  <c:showSerName val="0"/>
                  <c:showPercent val="0"/>
                  <c:showBubbleSize val="0"/>
                  <c:showLeaderLines val="0"/>
                  <c:extLst>
                    <c:ext uri="{CE6537A1-D6FC-4f65-9D91-7224C49458BB}">
                      <c15:showLeaderLines val="0"/>
                    </c:ext>
                  </c:extLst>
                </c:dLbls>
                <c:cat>
                  <c:numRef>
                    <c:extLst>
                      <c:ex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c:ext uri="{02D57815-91ED-43cb-92C2-25804820EDAC}">
                        <c15:formulaRef>
                          <c15:sqref>Hrátölur!$J$100:$V$100</c15:sqref>
                        </c15:formulaRef>
                      </c:ext>
                    </c:extLst>
                    <c:numCache>
                      <c:formatCode>General</c:formatCode>
                      <c:ptCount val="13"/>
                      <c:pt idx="0">
                        <c:v>8</c:v>
                      </c:pt>
                      <c:pt idx="1">
                        <c:v>64</c:v>
                      </c:pt>
                      <c:pt idx="2">
                        <c:v>49</c:v>
                      </c:pt>
                      <c:pt idx="3">
                        <c:v>60</c:v>
                      </c:pt>
                      <c:pt idx="4">
                        <c:v>55</c:v>
                      </c:pt>
                      <c:pt idx="5">
                        <c:v>65</c:v>
                      </c:pt>
                      <c:pt idx="6">
                        <c:v>57</c:v>
                      </c:pt>
                      <c:pt idx="7">
                        <c:v>65</c:v>
                      </c:pt>
                      <c:pt idx="8">
                        <c:v>55</c:v>
                      </c:pt>
                      <c:pt idx="9">
                        <c:v>37</c:v>
                      </c:pt>
                      <c:pt idx="10">
                        <c:v>25</c:v>
                      </c:pt>
                      <c:pt idx="11">
                        <c:v>14</c:v>
                      </c:pt>
                      <c:pt idx="12">
                        <c:v>15</c:v>
                      </c:pt>
                    </c:numCache>
                  </c:numRef>
                </c:val>
                <c:extLst>
                  <c:ext xmlns:c16="http://schemas.microsoft.com/office/drawing/2014/chart" uri="{C3380CC4-5D6E-409C-BE32-E72D297353CC}">
                    <c16:uniqueId val="{00000002-144F-418B-8A0C-4C71F5031CB4}"/>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Hrátölur!$I$102</c15:sqref>
                        </c15:formulaRef>
                      </c:ext>
                    </c:extLst>
                    <c:strCache>
                      <c:ptCount val="1"/>
                      <c:pt idx="0">
                        <c:v>Leikskóli - tilvísun</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Hrátölur!$J$102:$V$102</c15:sqref>
                        </c15:formulaRef>
                      </c:ext>
                    </c:extLst>
                    <c:numCache>
                      <c:formatCode>General</c:formatCode>
                      <c:ptCount val="13"/>
                      <c:pt idx="0">
                        <c:v>31</c:v>
                      </c:pt>
                      <c:pt idx="1">
                        <c:v>96</c:v>
                      </c:pt>
                      <c:pt idx="2">
                        <c:v>72</c:v>
                      </c:pt>
                      <c:pt idx="3">
                        <c:v>56</c:v>
                      </c:pt>
                      <c:pt idx="4">
                        <c:v>73</c:v>
                      </c:pt>
                      <c:pt idx="5">
                        <c:v>85</c:v>
                      </c:pt>
                      <c:pt idx="6">
                        <c:v>74</c:v>
                      </c:pt>
                      <c:pt idx="7">
                        <c:v>69</c:v>
                      </c:pt>
                      <c:pt idx="8">
                        <c:v>76</c:v>
                      </c:pt>
                      <c:pt idx="9">
                        <c:v>92</c:v>
                      </c:pt>
                      <c:pt idx="10">
                        <c:v>84</c:v>
                      </c:pt>
                      <c:pt idx="11">
                        <c:v>60</c:v>
                      </c:pt>
                      <c:pt idx="12">
                        <c:v>51</c:v>
                      </c:pt>
                    </c:numCache>
                  </c:numRef>
                </c:val>
                <c:extLst xmlns:c15="http://schemas.microsoft.com/office/drawing/2012/chart">
                  <c:ext xmlns:c16="http://schemas.microsoft.com/office/drawing/2014/chart" uri="{C3380CC4-5D6E-409C-BE32-E72D297353CC}">
                    <c16:uniqueId val="{00000003-144F-418B-8A0C-4C71F5031CB4}"/>
                  </c:ext>
                </c:extLst>
              </c15:ser>
            </c15:filteredBarSeries>
            <c15:filteredBarSeries>
              <c15:ser>
                <c:idx val="8"/>
                <c:order val="2"/>
                <c:tx>
                  <c:strRef>
                    <c:extLst xmlns:c15="http://schemas.microsoft.com/office/drawing/2012/chart">
                      <c:ext xmlns:c15="http://schemas.microsoft.com/office/drawing/2012/chart" uri="{02D57815-91ED-43cb-92C2-25804820EDAC}">
                        <c15:formulaRef>
                          <c15:sqref>Hrátölur!$I$104</c15:sqref>
                        </c15:formulaRef>
                      </c:ext>
                    </c:extLst>
                    <c:strCache>
                      <c:ptCount val="1"/>
                      <c:pt idx="0">
                        <c:v>Leikskóli - skólamál</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Hrátölur!$J$104:$V$104</c15:sqref>
                        </c15:formulaRef>
                      </c:ext>
                    </c:extLst>
                    <c:numCache>
                      <c:formatCode>General</c:formatCode>
                      <c:ptCount val="13"/>
                      <c:pt idx="0">
                        <c:v>1</c:v>
                      </c:pt>
                      <c:pt idx="1">
                        <c:v>1</c:v>
                      </c:pt>
                      <c:pt idx="2">
                        <c:v>4</c:v>
                      </c:pt>
                      <c:pt idx="3">
                        <c:v>4</c:v>
                      </c:pt>
                      <c:pt idx="4">
                        <c:v>21</c:v>
                      </c:pt>
                      <c:pt idx="5">
                        <c:v>12</c:v>
                      </c:pt>
                      <c:pt idx="6">
                        <c:v>13</c:v>
                      </c:pt>
                      <c:pt idx="7">
                        <c:v>18</c:v>
                      </c:pt>
                      <c:pt idx="8">
                        <c:v>42</c:v>
                      </c:pt>
                      <c:pt idx="9">
                        <c:v>37</c:v>
                      </c:pt>
                      <c:pt idx="10">
                        <c:v>33</c:v>
                      </c:pt>
                      <c:pt idx="11">
                        <c:v>40</c:v>
                      </c:pt>
                      <c:pt idx="12">
                        <c:v>12</c:v>
                      </c:pt>
                    </c:numCache>
                  </c:numRef>
                </c:val>
                <c:extLst xmlns:c15="http://schemas.microsoft.com/office/drawing/2012/chart">
                  <c:ext xmlns:c16="http://schemas.microsoft.com/office/drawing/2014/chart" uri="{C3380CC4-5D6E-409C-BE32-E72D297353CC}">
                    <c16:uniqueId val="{00000004-144F-418B-8A0C-4C71F5031CB4}"/>
                  </c:ext>
                </c:extLst>
              </c15:ser>
            </c15:filteredBarSeries>
            <c15:filteredBarSeries>
              <c15:ser>
                <c:idx val="12"/>
                <c:order val="4"/>
                <c:tx>
                  <c:strRef>
                    <c:extLst xmlns:c15="http://schemas.microsoft.com/office/drawing/2012/chart">
                      <c:ext xmlns:c15="http://schemas.microsoft.com/office/drawing/2012/chart" uri="{02D57815-91ED-43cb-92C2-25804820EDAC}">
                        <c15:formulaRef>
                          <c15:sqref>Hrátölur!$I$107</c15:sqref>
                        </c15:formulaRef>
                      </c:ext>
                    </c:extLst>
                    <c:strCache>
                      <c:ptCount val="1"/>
                      <c:pt idx="0">
                        <c:v>Grunnskóli - skýrslur/læknabréf</c:v>
                      </c:pt>
                    </c:strCache>
                  </c:strRef>
                </c:tx>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Hrátölur!$J$107:$V$107</c15:sqref>
                        </c15:formulaRef>
                      </c:ext>
                    </c:extLst>
                    <c:numCache>
                      <c:formatCode>General</c:formatCode>
                      <c:ptCount val="13"/>
                      <c:pt idx="0">
                        <c:v>8</c:v>
                      </c:pt>
                      <c:pt idx="1">
                        <c:v>56</c:v>
                      </c:pt>
                      <c:pt idx="2">
                        <c:v>75</c:v>
                      </c:pt>
                      <c:pt idx="3">
                        <c:v>92</c:v>
                      </c:pt>
                      <c:pt idx="4">
                        <c:v>90</c:v>
                      </c:pt>
                      <c:pt idx="5">
                        <c:v>72</c:v>
                      </c:pt>
                      <c:pt idx="6">
                        <c:v>72</c:v>
                      </c:pt>
                      <c:pt idx="7">
                        <c:v>43</c:v>
                      </c:pt>
                      <c:pt idx="8">
                        <c:v>54</c:v>
                      </c:pt>
                      <c:pt idx="9">
                        <c:v>46</c:v>
                      </c:pt>
                      <c:pt idx="10">
                        <c:v>45</c:v>
                      </c:pt>
                      <c:pt idx="11">
                        <c:v>53</c:v>
                      </c:pt>
                      <c:pt idx="12">
                        <c:v>42</c:v>
                      </c:pt>
                    </c:numCache>
                  </c:numRef>
                </c:val>
                <c:extLst xmlns:c15="http://schemas.microsoft.com/office/drawing/2012/chart">
                  <c:ext xmlns:c16="http://schemas.microsoft.com/office/drawing/2014/chart" uri="{C3380CC4-5D6E-409C-BE32-E72D297353CC}">
                    <c16:uniqueId val="{00000005-144F-418B-8A0C-4C71F5031CB4}"/>
                  </c:ext>
                </c:extLst>
              </c15:ser>
            </c15:filteredBarSeries>
            <c15:filteredBarSeries>
              <c15:ser>
                <c:idx val="1"/>
                <c:order val="5"/>
                <c:tx>
                  <c:strRef>
                    <c:extLst xmlns:c15="http://schemas.microsoft.com/office/drawing/2012/chart">
                      <c:ext xmlns:c15="http://schemas.microsoft.com/office/drawing/2012/chart" uri="{02D57815-91ED-43cb-92C2-25804820EDAC}">
                        <c15:formulaRef>
                          <c15:sqref>Hrátölur!$I$109</c15:sqref>
                        </c15:formulaRef>
                      </c:ext>
                    </c:extLst>
                    <c:strCache>
                      <c:ptCount val="1"/>
                      <c:pt idx="0">
                        <c:v>Grunnskóli - tilvísun</c:v>
                      </c:pt>
                    </c:strCache>
                  </c:strRef>
                </c:tx>
                <c:spPr>
                  <a:ln w="25400">
                    <a:noFill/>
                  </a:ln>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Hrátölur!$J$109:$V$109</c15:sqref>
                        </c15:formulaRef>
                      </c:ext>
                    </c:extLst>
                    <c:numCache>
                      <c:formatCode>General</c:formatCode>
                      <c:ptCount val="13"/>
                      <c:pt idx="0">
                        <c:v>78</c:v>
                      </c:pt>
                      <c:pt idx="1">
                        <c:v>173</c:v>
                      </c:pt>
                      <c:pt idx="2">
                        <c:v>131</c:v>
                      </c:pt>
                      <c:pt idx="3">
                        <c:v>120</c:v>
                      </c:pt>
                      <c:pt idx="4">
                        <c:v>164</c:v>
                      </c:pt>
                      <c:pt idx="5">
                        <c:v>157</c:v>
                      </c:pt>
                      <c:pt idx="6">
                        <c:v>109</c:v>
                      </c:pt>
                      <c:pt idx="7">
                        <c:v>109</c:v>
                      </c:pt>
                      <c:pt idx="8">
                        <c:v>112</c:v>
                      </c:pt>
                      <c:pt idx="9">
                        <c:v>82</c:v>
                      </c:pt>
                      <c:pt idx="10">
                        <c:v>74</c:v>
                      </c:pt>
                      <c:pt idx="11">
                        <c:v>81</c:v>
                      </c:pt>
                      <c:pt idx="12">
                        <c:v>68</c:v>
                      </c:pt>
                    </c:numCache>
                  </c:numRef>
                </c:val>
                <c:extLst xmlns:c15="http://schemas.microsoft.com/office/drawing/2012/chart">
                  <c:ext xmlns:c16="http://schemas.microsoft.com/office/drawing/2014/chart" uri="{C3380CC4-5D6E-409C-BE32-E72D297353CC}">
                    <c16:uniqueId val="{00000006-144F-418B-8A0C-4C71F5031CB4}"/>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Hrátölur!$I$111</c15:sqref>
                        </c15:formulaRef>
                      </c:ext>
                    </c:extLst>
                    <c:strCache>
                      <c:ptCount val="1"/>
                      <c:pt idx="0">
                        <c:v>Grunnskóli - skólamál</c:v>
                      </c:pt>
                    </c:strCache>
                  </c:strRef>
                </c:tx>
                <c:spPr>
                  <a:ln w="25400">
                    <a:noFill/>
                  </a:ln>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Hrátölur!$J$111:$V$111</c15:sqref>
                        </c15:formulaRef>
                      </c:ext>
                    </c:extLst>
                    <c:numCache>
                      <c:formatCode>General</c:formatCode>
                      <c:ptCount val="13"/>
                      <c:pt idx="0">
                        <c:v>1</c:v>
                      </c:pt>
                      <c:pt idx="1">
                        <c:v>11</c:v>
                      </c:pt>
                      <c:pt idx="2">
                        <c:v>19</c:v>
                      </c:pt>
                      <c:pt idx="3">
                        <c:v>13</c:v>
                      </c:pt>
                      <c:pt idx="4">
                        <c:v>29</c:v>
                      </c:pt>
                      <c:pt idx="5">
                        <c:v>23</c:v>
                      </c:pt>
                      <c:pt idx="6">
                        <c:v>14</c:v>
                      </c:pt>
                      <c:pt idx="7">
                        <c:v>28</c:v>
                      </c:pt>
                      <c:pt idx="8">
                        <c:v>39</c:v>
                      </c:pt>
                      <c:pt idx="9">
                        <c:v>35</c:v>
                      </c:pt>
                      <c:pt idx="10">
                        <c:v>34</c:v>
                      </c:pt>
                      <c:pt idx="11">
                        <c:v>32</c:v>
                      </c:pt>
                      <c:pt idx="12">
                        <c:v>49</c:v>
                      </c:pt>
                    </c:numCache>
                  </c:numRef>
                </c:val>
                <c:extLst xmlns:c15="http://schemas.microsoft.com/office/drawing/2012/chart">
                  <c:ext xmlns:c16="http://schemas.microsoft.com/office/drawing/2014/chart" uri="{C3380CC4-5D6E-409C-BE32-E72D297353CC}">
                    <c16:uniqueId val="{00000007-144F-418B-8A0C-4C71F5031CB4}"/>
                  </c:ext>
                </c:extLst>
              </c15:ser>
            </c15:filteredBarSeries>
            <c15:filteredBarSeries>
              <c15:ser>
                <c:idx val="10"/>
                <c:order val="8"/>
                <c:tx>
                  <c:strRef>
                    <c:extLst xmlns:c15="http://schemas.microsoft.com/office/drawing/2012/chart">
                      <c:ext xmlns:c15="http://schemas.microsoft.com/office/drawing/2012/chart" uri="{02D57815-91ED-43cb-92C2-25804820EDAC}">
                        <c15:formulaRef>
                          <c15:sqref>Hrátölur!$I$113</c15:sqref>
                        </c15:formulaRef>
                      </c:ext>
                    </c:extLst>
                    <c:strCache>
                      <c:ptCount val="1"/>
                      <c:pt idx="0">
                        <c:v>Grunnskóli - viðbragðsteymi</c:v>
                      </c:pt>
                    </c:strCache>
                  </c:strRef>
                </c:tx>
                <c:spPr>
                  <a:ln w="25400">
                    <a:noFill/>
                  </a:ln>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Hrátölur!$J$99:$V$99</c15:sqref>
                        </c15:formulaRef>
                      </c:ext>
                    </c:extLst>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extLst xmlns:c15="http://schemas.microsoft.com/office/drawing/2012/chart">
                      <c:ext xmlns:c15="http://schemas.microsoft.com/office/drawing/2012/chart" uri="{02D57815-91ED-43cb-92C2-25804820EDAC}">
                        <c15:formulaRef>
                          <c15:sqref>Hrátölur!$J$113:$V$113</c15:sqref>
                        </c15:formulaRef>
                      </c:ext>
                    </c:extLst>
                    <c:numCache>
                      <c:formatCode>General</c:formatCode>
                      <c:ptCount val="13"/>
                      <c:pt idx="0">
                        <c:v>0</c:v>
                      </c:pt>
                      <c:pt idx="1">
                        <c:v>0</c:v>
                      </c:pt>
                      <c:pt idx="2">
                        <c:v>6</c:v>
                      </c:pt>
                      <c:pt idx="3">
                        <c:v>28</c:v>
                      </c:pt>
                      <c:pt idx="4">
                        <c:v>45</c:v>
                      </c:pt>
                      <c:pt idx="5">
                        <c:v>50</c:v>
                      </c:pt>
                      <c:pt idx="6">
                        <c:v>55</c:v>
                      </c:pt>
                      <c:pt idx="7">
                        <c:v>46</c:v>
                      </c:pt>
                      <c:pt idx="8">
                        <c:v>25</c:v>
                      </c:pt>
                      <c:pt idx="9">
                        <c:v>29</c:v>
                      </c:pt>
                      <c:pt idx="10">
                        <c:v>22</c:v>
                      </c:pt>
                      <c:pt idx="11">
                        <c:v>52</c:v>
                      </c:pt>
                      <c:pt idx="12">
                        <c:v>35</c:v>
                      </c:pt>
                    </c:numCache>
                  </c:numRef>
                </c:val>
                <c:extLst xmlns:c15="http://schemas.microsoft.com/office/drawing/2012/chart">
                  <c:ext xmlns:c16="http://schemas.microsoft.com/office/drawing/2014/chart" uri="{C3380CC4-5D6E-409C-BE32-E72D297353CC}">
                    <c16:uniqueId val="{00000008-144F-418B-8A0C-4C71F5031CB4}"/>
                  </c:ext>
                </c:extLst>
              </c15:ser>
            </c15:filteredBarSeries>
          </c:ext>
        </c:extLst>
      </c:barChart>
      <c:catAx>
        <c:axId val="106083072"/>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is-IS"/>
          </a:p>
        </c:txPr>
        <c:crossAx val="106084608"/>
        <c:crosses val="autoZero"/>
        <c:auto val="1"/>
        <c:lblAlgn val="ctr"/>
        <c:lblOffset val="100"/>
        <c:noMultiLvlLbl val="0"/>
      </c:catAx>
      <c:valAx>
        <c:axId val="106084608"/>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is-IS"/>
          </a:p>
        </c:txPr>
        <c:crossAx val="106083072"/>
        <c:crosses val="autoZero"/>
        <c:crossBetween val="between"/>
      </c:valAx>
    </c:plotArea>
    <c:legend>
      <c:legendPos val="r"/>
      <c:layout/>
      <c:overlay val="0"/>
      <c:txPr>
        <a:bodyPr/>
        <a:lstStyle/>
        <a:p>
          <a:pPr>
            <a:defRPr sz="845" b="0" i="0" u="none" strike="noStrike" baseline="0">
              <a:solidFill>
                <a:srgbClr val="000000"/>
              </a:solidFill>
              <a:latin typeface="Calibri"/>
              <a:ea typeface="Calibri"/>
              <a:cs typeface="Calibri"/>
            </a:defRPr>
          </a:pPr>
          <a:endParaRPr lang="is-IS"/>
        </a:p>
      </c:txPr>
    </c:legend>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is-I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Hrágögn!$A$25</c:f>
              <c:strCache>
                <c:ptCount val="1"/>
                <c:pt idx="0">
                  <c:v>Hlutfall greininga af tilvísunum</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Hrágögn!$B$24:$N$24</c:f>
              <c:strCache>
                <c:ptCount val="13"/>
                <c:pt idx="0">
                  <c:v>Árið 2005</c:v>
                </c:pt>
                <c:pt idx="1">
                  <c:v>Árið 2006</c:v>
                </c:pt>
                <c:pt idx="2">
                  <c:v>Árið 2007</c:v>
                </c:pt>
                <c:pt idx="3">
                  <c:v>Árið 2008</c:v>
                </c:pt>
                <c:pt idx="4">
                  <c:v>Árið 2009</c:v>
                </c:pt>
                <c:pt idx="5">
                  <c:v>Árið 2010</c:v>
                </c:pt>
                <c:pt idx="6">
                  <c:v>Árið 2011</c:v>
                </c:pt>
                <c:pt idx="7">
                  <c:v>Árið 2012</c:v>
                </c:pt>
                <c:pt idx="8">
                  <c:v>Árið 2013</c:v>
                </c:pt>
                <c:pt idx="9">
                  <c:v>Árið 2014</c:v>
                </c:pt>
                <c:pt idx="10">
                  <c:v>Árið 2015</c:v>
                </c:pt>
                <c:pt idx="11">
                  <c:v>Árið 2016</c:v>
                </c:pt>
                <c:pt idx="12">
                  <c:v>Árið 2017</c:v>
                </c:pt>
              </c:strCache>
            </c:strRef>
          </c:cat>
          <c:val>
            <c:numRef>
              <c:f>Hrágögn!$B$25:$N$25</c:f>
              <c:numCache>
                <c:formatCode>General</c:formatCode>
                <c:ptCount val="13"/>
                <c:pt idx="2" formatCode="0.0%">
                  <c:v>0.73282442748091603</c:v>
                </c:pt>
                <c:pt idx="3" formatCode="0.0%">
                  <c:v>0.65</c:v>
                </c:pt>
                <c:pt idx="4" formatCode="0.0%">
                  <c:v>0.62195121951219512</c:v>
                </c:pt>
                <c:pt idx="5" formatCode="0.0%">
                  <c:v>0.68152866242038213</c:v>
                </c:pt>
                <c:pt idx="6" formatCode="0.0%">
                  <c:v>0.57798165137614677</c:v>
                </c:pt>
                <c:pt idx="7" formatCode="0.0%">
                  <c:v>0.57798165137614677</c:v>
                </c:pt>
                <c:pt idx="8" formatCode="0.0%">
                  <c:v>0.48214285714285715</c:v>
                </c:pt>
                <c:pt idx="9" formatCode="0.0%">
                  <c:v>0.46341463414634149</c:v>
                </c:pt>
                <c:pt idx="10" formatCode="0.0%">
                  <c:v>0.3108108108108108</c:v>
                </c:pt>
                <c:pt idx="11" formatCode="0.0%">
                  <c:v>0.32100000000000001</c:v>
                </c:pt>
                <c:pt idx="12" formatCode="0.0%">
                  <c:v>0.39705882352941174</c:v>
                </c:pt>
              </c:numCache>
            </c:numRef>
          </c:val>
          <c:smooth val="0"/>
          <c:extLst>
            <c:ext xmlns:c16="http://schemas.microsoft.com/office/drawing/2014/chart" uri="{C3380CC4-5D6E-409C-BE32-E72D297353CC}">
              <c16:uniqueId val="{00000000-2180-4D2B-8670-B4A1B5F6E2D2}"/>
            </c:ext>
          </c:extLst>
        </c:ser>
        <c:ser>
          <c:idx val="1"/>
          <c:order val="1"/>
          <c:tx>
            <c:strRef>
              <c:f>Hrágögn!$A$26</c:f>
              <c:strCache>
                <c:ptCount val="1"/>
                <c:pt idx="0">
                  <c:v>Hlutfall greininga af heildarfjölda erinda</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Hrágögn!$B$24:$N$24</c:f>
              <c:strCache>
                <c:ptCount val="13"/>
                <c:pt idx="0">
                  <c:v>Árið 2005</c:v>
                </c:pt>
                <c:pt idx="1">
                  <c:v>Árið 2006</c:v>
                </c:pt>
                <c:pt idx="2">
                  <c:v>Árið 2007</c:v>
                </c:pt>
                <c:pt idx="3">
                  <c:v>Árið 2008</c:v>
                </c:pt>
                <c:pt idx="4">
                  <c:v>Árið 2009</c:v>
                </c:pt>
                <c:pt idx="5">
                  <c:v>Árið 2010</c:v>
                </c:pt>
                <c:pt idx="6">
                  <c:v>Árið 2011</c:v>
                </c:pt>
                <c:pt idx="7">
                  <c:v>Árið 2012</c:v>
                </c:pt>
                <c:pt idx="8">
                  <c:v>Árið 2013</c:v>
                </c:pt>
                <c:pt idx="9">
                  <c:v>Árið 2014</c:v>
                </c:pt>
                <c:pt idx="10">
                  <c:v>Árið 2015</c:v>
                </c:pt>
                <c:pt idx="11">
                  <c:v>Árið 2016</c:v>
                </c:pt>
                <c:pt idx="12">
                  <c:v>Árið 2017</c:v>
                </c:pt>
              </c:strCache>
            </c:strRef>
          </c:cat>
          <c:val>
            <c:numRef>
              <c:f>Hrágögn!$B$26:$N$26</c:f>
              <c:numCache>
                <c:formatCode>General</c:formatCode>
                <c:ptCount val="13"/>
                <c:pt idx="2" formatCode="0.0%">
                  <c:v>0.41025641025641024</c:v>
                </c:pt>
                <c:pt idx="3" formatCode="0.0%">
                  <c:v>0.3</c:v>
                </c:pt>
                <c:pt idx="4" formatCode="0.0%">
                  <c:v>0.30447761194029849</c:v>
                </c:pt>
                <c:pt idx="5" formatCode="0.0%">
                  <c:v>0.34516129032258064</c:v>
                </c:pt>
                <c:pt idx="6" formatCode="0.0%">
                  <c:v>0.21501706484641639</c:v>
                </c:pt>
                <c:pt idx="7" formatCode="0.0%">
                  <c:v>0.21140939597315436</c:v>
                </c:pt>
                <c:pt idx="8" formatCode="0.0%">
                  <c:v>0.17475728155339806</c:v>
                </c:pt>
                <c:pt idx="9" formatCode="0.0%">
                  <c:v>0.12418300653594772</c:v>
                </c:pt>
                <c:pt idx="10" formatCode="0.0%">
                  <c:v>7.1874999999999994E-2</c:v>
                </c:pt>
                <c:pt idx="11" formatCode="0.0%">
                  <c:v>7.1874999999999994E-2</c:v>
                </c:pt>
                <c:pt idx="12" formatCode="0.0%">
                  <c:v>7.5208913649025072E-2</c:v>
                </c:pt>
              </c:numCache>
            </c:numRef>
          </c:val>
          <c:smooth val="0"/>
          <c:extLst>
            <c:ext xmlns:c16="http://schemas.microsoft.com/office/drawing/2014/chart" uri="{C3380CC4-5D6E-409C-BE32-E72D297353CC}">
              <c16:uniqueId val="{00000001-2180-4D2B-8670-B4A1B5F6E2D2}"/>
            </c:ext>
          </c:extLst>
        </c:ser>
        <c:dLbls>
          <c:showLegendKey val="0"/>
          <c:showVal val="0"/>
          <c:showCatName val="0"/>
          <c:showSerName val="0"/>
          <c:showPercent val="0"/>
          <c:showBubbleSize val="0"/>
        </c:dLbls>
        <c:marker val="1"/>
        <c:smooth val="0"/>
        <c:axId val="32469376"/>
        <c:axId val="32470912"/>
      </c:lineChart>
      <c:catAx>
        <c:axId val="32469376"/>
        <c:scaling>
          <c:orientation val="minMax"/>
        </c:scaling>
        <c:delete val="0"/>
        <c:axPos val="b"/>
        <c:numFmt formatCode="General" sourceLinked="0"/>
        <c:majorTickMark val="out"/>
        <c:minorTickMark val="none"/>
        <c:tickLblPos val="nextTo"/>
        <c:crossAx val="32470912"/>
        <c:crosses val="autoZero"/>
        <c:auto val="1"/>
        <c:lblAlgn val="ctr"/>
        <c:lblOffset val="100"/>
        <c:noMultiLvlLbl val="0"/>
      </c:catAx>
      <c:valAx>
        <c:axId val="32470912"/>
        <c:scaling>
          <c:orientation val="minMax"/>
        </c:scaling>
        <c:delete val="0"/>
        <c:axPos val="l"/>
        <c:majorGridlines/>
        <c:numFmt formatCode="General" sourceLinked="1"/>
        <c:majorTickMark val="out"/>
        <c:minorTickMark val="none"/>
        <c:tickLblPos val="nextTo"/>
        <c:crossAx val="32469376"/>
        <c:crosses val="autoZero"/>
        <c:crossBetween val="between"/>
      </c:valAx>
    </c:plotArea>
    <c:legend>
      <c:legendPos val="r"/>
      <c:layout>
        <c:manualLayout>
          <c:xMode val="edge"/>
          <c:yMode val="edge"/>
          <c:x val="0.66512993654299846"/>
          <c:y val="0.23782467797695681"/>
          <c:w val="0.33141184203933766"/>
          <c:h val="9.3802077546939228E-2"/>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Hrágögn!$A$6</c:f>
              <c:strCache>
                <c:ptCount val="1"/>
                <c:pt idx="0">
                  <c:v>Heildarfjöldi erinda</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Hrágögn!$B$5:$N$5</c:f>
              <c:strCache>
                <c:ptCount val="13"/>
                <c:pt idx="0">
                  <c:v>Árið 2005</c:v>
                </c:pt>
                <c:pt idx="1">
                  <c:v>Árið 2006</c:v>
                </c:pt>
                <c:pt idx="2">
                  <c:v>Árið 2007</c:v>
                </c:pt>
                <c:pt idx="3">
                  <c:v>Árið 2008</c:v>
                </c:pt>
                <c:pt idx="4">
                  <c:v>Árið 2009</c:v>
                </c:pt>
                <c:pt idx="5">
                  <c:v>Árið 2010</c:v>
                </c:pt>
                <c:pt idx="6">
                  <c:v>Árið 2011</c:v>
                </c:pt>
                <c:pt idx="7">
                  <c:v>Árið 2012</c:v>
                </c:pt>
                <c:pt idx="8">
                  <c:v>Árið 2013</c:v>
                </c:pt>
                <c:pt idx="9">
                  <c:v>Árið 2014</c:v>
                </c:pt>
                <c:pt idx="10">
                  <c:v>Árið 2015</c:v>
                </c:pt>
                <c:pt idx="11">
                  <c:v>Árið 2016</c:v>
                </c:pt>
                <c:pt idx="12">
                  <c:v>Árið 2017</c:v>
                </c:pt>
              </c:strCache>
            </c:strRef>
          </c:cat>
          <c:val>
            <c:numRef>
              <c:f>Hrágögn!$B$6:$N$6</c:f>
              <c:numCache>
                <c:formatCode>General</c:formatCode>
                <c:ptCount val="13"/>
                <c:pt idx="0">
                  <c:v>87</c:v>
                </c:pt>
                <c:pt idx="1">
                  <c:v>242</c:v>
                </c:pt>
                <c:pt idx="2">
                  <c:v>234</c:v>
                </c:pt>
                <c:pt idx="3">
                  <c:v>260</c:v>
                </c:pt>
                <c:pt idx="4">
                  <c:v>335</c:v>
                </c:pt>
                <c:pt idx="5">
                  <c:v>310</c:v>
                </c:pt>
                <c:pt idx="6">
                  <c:v>293</c:v>
                </c:pt>
                <c:pt idx="7">
                  <c:v>298</c:v>
                </c:pt>
                <c:pt idx="8">
                  <c:v>309</c:v>
                </c:pt>
                <c:pt idx="9">
                  <c:v>306</c:v>
                </c:pt>
                <c:pt idx="10">
                  <c:v>320</c:v>
                </c:pt>
                <c:pt idx="11">
                  <c:v>363</c:v>
                </c:pt>
                <c:pt idx="12">
                  <c:v>359</c:v>
                </c:pt>
              </c:numCache>
            </c:numRef>
          </c:val>
          <c:smooth val="0"/>
          <c:extLst>
            <c:ext xmlns:c16="http://schemas.microsoft.com/office/drawing/2014/chart" uri="{C3380CC4-5D6E-409C-BE32-E72D297353CC}">
              <c16:uniqueId val="{00000000-393F-4795-ACFA-D388542C6659}"/>
            </c:ext>
          </c:extLst>
        </c:ser>
        <c:dLbls>
          <c:showLegendKey val="0"/>
          <c:showVal val="0"/>
          <c:showCatName val="0"/>
          <c:showSerName val="0"/>
          <c:showPercent val="0"/>
          <c:showBubbleSize val="0"/>
        </c:dLbls>
        <c:marker val="1"/>
        <c:smooth val="0"/>
        <c:axId val="222578176"/>
        <c:axId val="222579712"/>
      </c:lineChart>
      <c:lineChart>
        <c:grouping val="standard"/>
        <c:varyColors val="0"/>
        <c:ser>
          <c:idx val="1"/>
          <c:order val="1"/>
          <c:tx>
            <c:strRef>
              <c:f>Hrágögn!$A$7</c:f>
              <c:strCache>
                <c:ptCount val="1"/>
                <c:pt idx="0">
                  <c:v>Hlutfall greininga af heildarfjölda erinda</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Hrágögn!$B$5:$N$5</c:f>
              <c:strCache>
                <c:ptCount val="13"/>
                <c:pt idx="0">
                  <c:v>Árið 2005</c:v>
                </c:pt>
                <c:pt idx="1">
                  <c:v>Árið 2006</c:v>
                </c:pt>
                <c:pt idx="2">
                  <c:v>Árið 2007</c:v>
                </c:pt>
                <c:pt idx="3">
                  <c:v>Árið 2008</c:v>
                </c:pt>
                <c:pt idx="4">
                  <c:v>Árið 2009</c:v>
                </c:pt>
                <c:pt idx="5">
                  <c:v>Árið 2010</c:v>
                </c:pt>
                <c:pt idx="6">
                  <c:v>Árið 2011</c:v>
                </c:pt>
                <c:pt idx="7">
                  <c:v>Árið 2012</c:v>
                </c:pt>
                <c:pt idx="8">
                  <c:v>Árið 2013</c:v>
                </c:pt>
                <c:pt idx="9">
                  <c:v>Árið 2014</c:v>
                </c:pt>
                <c:pt idx="10">
                  <c:v>Árið 2015</c:v>
                </c:pt>
                <c:pt idx="11">
                  <c:v>Árið 2016</c:v>
                </c:pt>
                <c:pt idx="12">
                  <c:v>Árið 2017</c:v>
                </c:pt>
              </c:strCache>
            </c:strRef>
          </c:cat>
          <c:val>
            <c:numRef>
              <c:f>Hrágögn!$B$7:$N$7</c:f>
              <c:numCache>
                <c:formatCode>General</c:formatCode>
                <c:ptCount val="13"/>
                <c:pt idx="2" formatCode="0.0%">
                  <c:v>0.41025641025641024</c:v>
                </c:pt>
                <c:pt idx="3" formatCode="0.0%">
                  <c:v>0.3</c:v>
                </c:pt>
                <c:pt idx="4" formatCode="0.0%">
                  <c:v>0.30447761194029849</c:v>
                </c:pt>
                <c:pt idx="5" formatCode="0.0%">
                  <c:v>0.34516129032258064</c:v>
                </c:pt>
                <c:pt idx="6" formatCode="0.0%">
                  <c:v>0.21501706484641639</c:v>
                </c:pt>
                <c:pt idx="7" formatCode="0.0%">
                  <c:v>0.21140939597315436</c:v>
                </c:pt>
                <c:pt idx="8" formatCode="0.0%">
                  <c:v>0.17475728155339806</c:v>
                </c:pt>
                <c:pt idx="9" formatCode="0.0%">
                  <c:v>0.12418300653594772</c:v>
                </c:pt>
                <c:pt idx="10" formatCode="0.0%">
                  <c:v>7.1874999999999994E-2</c:v>
                </c:pt>
                <c:pt idx="11" formatCode="0.0%">
                  <c:v>7.1625344352617082E-2</c:v>
                </c:pt>
                <c:pt idx="12" formatCode="0.0%">
                  <c:v>7.5208913649025072E-2</c:v>
                </c:pt>
              </c:numCache>
            </c:numRef>
          </c:val>
          <c:smooth val="0"/>
          <c:extLst>
            <c:ext xmlns:c16="http://schemas.microsoft.com/office/drawing/2014/chart" uri="{C3380CC4-5D6E-409C-BE32-E72D297353CC}">
              <c16:uniqueId val="{00000001-393F-4795-ACFA-D388542C6659}"/>
            </c:ext>
          </c:extLst>
        </c:ser>
        <c:dLbls>
          <c:showLegendKey val="0"/>
          <c:showVal val="0"/>
          <c:showCatName val="0"/>
          <c:showSerName val="0"/>
          <c:showPercent val="0"/>
          <c:showBubbleSize val="0"/>
        </c:dLbls>
        <c:marker val="1"/>
        <c:smooth val="0"/>
        <c:axId val="222591232"/>
        <c:axId val="222589696"/>
      </c:lineChart>
      <c:catAx>
        <c:axId val="222578176"/>
        <c:scaling>
          <c:orientation val="minMax"/>
        </c:scaling>
        <c:delete val="0"/>
        <c:axPos val="b"/>
        <c:numFmt formatCode="General" sourceLinked="0"/>
        <c:majorTickMark val="out"/>
        <c:minorTickMark val="none"/>
        <c:tickLblPos val="nextTo"/>
        <c:crossAx val="222579712"/>
        <c:crosses val="autoZero"/>
        <c:auto val="1"/>
        <c:lblAlgn val="ctr"/>
        <c:lblOffset val="100"/>
        <c:noMultiLvlLbl val="0"/>
      </c:catAx>
      <c:valAx>
        <c:axId val="222579712"/>
        <c:scaling>
          <c:orientation val="minMax"/>
        </c:scaling>
        <c:delete val="0"/>
        <c:axPos val="l"/>
        <c:majorGridlines/>
        <c:numFmt formatCode="General" sourceLinked="1"/>
        <c:majorTickMark val="out"/>
        <c:minorTickMark val="none"/>
        <c:tickLblPos val="nextTo"/>
        <c:crossAx val="222578176"/>
        <c:crosses val="autoZero"/>
        <c:crossBetween val="between"/>
      </c:valAx>
      <c:valAx>
        <c:axId val="222589696"/>
        <c:scaling>
          <c:orientation val="minMax"/>
        </c:scaling>
        <c:delete val="0"/>
        <c:axPos val="r"/>
        <c:numFmt formatCode="General" sourceLinked="1"/>
        <c:majorTickMark val="out"/>
        <c:minorTickMark val="none"/>
        <c:tickLblPos val="nextTo"/>
        <c:crossAx val="222591232"/>
        <c:crosses val="max"/>
        <c:crossBetween val="between"/>
      </c:valAx>
      <c:catAx>
        <c:axId val="222591232"/>
        <c:scaling>
          <c:orientation val="minMax"/>
        </c:scaling>
        <c:delete val="1"/>
        <c:axPos val="b"/>
        <c:numFmt formatCode="General" sourceLinked="1"/>
        <c:majorTickMark val="out"/>
        <c:minorTickMark val="none"/>
        <c:tickLblPos val="nextTo"/>
        <c:crossAx val="222589696"/>
        <c:crosses val="autoZero"/>
        <c:auto val="1"/>
        <c:lblAlgn val="ctr"/>
        <c:lblOffset val="100"/>
        <c:noMultiLvlLbl val="0"/>
      </c:cat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'VST06303'!$D$4</c:f>
              <c:strCache>
                <c:ptCount val="1"/>
                <c:pt idx="0">
                  <c:v>Bíður fyrstu þjónustu</c:v>
                </c:pt>
              </c:strCache>
            </c:strRef>
          </c:tx>
          <c:spPr>
            <a:solidFill>
              <a:srgbClr val="00B050"/>
            </a:solidFill>
            <a:ln>
              <a:noFill/>
            </a:ln>
            <a:effectLst/>
          </c:spPr>
          <c:invertIfNegative val="0"/>
          <c:cat>
            <c:strRef>
              <c:f>'VST06303'!$C$5:$C$9</c:f>
              <c:strCache>
                <c:ptCount val="5"/>
                <c:pt idx="0">
                  <c:v>Vesturbær, Miðborg og Hlíðar</c:v>
                </c:pt>
                <c:pt idx="1">
                  <c:v>Laugardalur og Háaleiti</c:v>
                </c:pt>
                <c:pt idx="2">
                  <c:v>Breiðholt</c:v>
                </c:pt>
                <c:pt idx="3">
                  <c:v>Árbær og Grafarholt</c:v>
                </c:pt>
                <c:pt idx="4">
                  <c:v>Grafarvogur og Kjalarnes</c:v>
                </c:pt>
              </c:strCache>
            </c:strRef>
          </c:cat>
          <c:val>
            <c:numRef>
              <c:f>'VST06303'!$D$5:$D$9</c:f>
              <c:numCache>
                <c:formatCode>General</c:formatCode>
                <c:ptCount val="5"/>
                <c:pt idx="0">
                  <c:v>79</c:v>
                </c:pt>
                <c:pt idx="1">
                  <c:v>146</c:v>
                </c:pt>
                <c:pt idx="2">
                  <c:v>55</c:v>
                </c:pt>
                <c:pt idx="3">
                  <c:v>119</c:v>
                </c:pt>
                <c:pt idx="4">
                  <c:v>110</c:v>
                </c:pt>
              </c:numCache>
            </c:numRef>
          </c:val>
          <c:extLst>
            <c:ext xmlns:c16="http://schemas.microsoft.com/office/drawing/2014/chart" uri="{C3380CC4-5D6E-409C-BE32-E72D297353CC}">
              <c16:uniqueId val="{00000000-7EA1-46FD-AE53-604BA2BFFC82}"/>
            </c:ext>
          </c:extLst>
        </c:ser>
        <c:ser>
          <c:idx val="1"/>
          <c:order val="1"/>
          <c:tx>
            <c:strRef>
              <c:f>'VST06303'!$E$4</c:f>
              <c:strCache>
                <c:ptCount val="1"/>
                <c:pt idx="0">
                  <c:v>Bíður frekari þjónustu</c:v>
                </c:pt>
              </c:strCache>
            </c:strRef>
          </c:tx>
          <c:spPr>
            <a:solidFill>
              <a:schemeClr val="accent2"/>
            </a:solidFill>
            <a:ln>
              <a:noFill/>
            </a:ln>
            <a:effectLst/>
          </c:spPr>
          <c:invertIfNegative val="0"/>
          <c:cat>
            <c:strRef>
              <c:f>'VST06303'!$C$5:$C$9</c:f>
              <c:strCache>
                <c:ptCount val="5"/>
                <c:pt idx="0">
                  <c:v>Vesturbær, Miðborg og Hlíðar</c:v>
                </c:pt>
                <c:pt idx="1">
                  <c:v>Laugardalur og Háaleiti</c:v>
                </c:pt>
                <c:pt idx="2">
                  <c:v>Breiðholt</c:v>
                </c:pt>
                <c:pt idx="3">
                  <c:v>Árbær og Grafarholt</c:v>
                </c:pt>
                <c:pt idx="4">
                  <c:v>Grafarvogur og Kjalarnes</c:v>
                </c:pt>
              </c:strCache>
            </c:strRef>
          </c:cat>
          <c:val>
            <c:numRef>
              <c:f>'VST06303'!$E$5:$E$9</c:f>
              <c:numCache>
                <c:formatCode>General</c:formatCode>
                <c:ptCount val="5"/>
                <c:pt idx="0">
                  <c:v>8</c:v>
                </c:pt>
                <c:pt idx="1">
                  <c:v>23</c:v>
                </c:pt>
                <c:pt idx="2">
                  <c:v>115</c:v>
                </c:pt>
                <c:pt idx="3">
                  <c:v>6</c:v>
                </c:pt>
                <c:pt idx="4">
                  <c:v>63</c:v>
                </c:pt>
              </c:numCache>
            </c:numRef>
          </c:val>
          <c:extLst>
            <c:ext xmlns:c16="http://schemas.microsoft.com/office/drawing/2014/chart" uri="{C3380CC4-5D6E-409C-BE32-E72D297353CC}">
              <c16:uniqueId val="{00000001-7EA1-46FD-AE53-604BA2BFFC82}"/>
            </c:ext>
          </c:extLst>
        </c:ser>
        <c:dLbls>
          <c:showLegendKey val="0"/>
          <c:showVal val="0"/>
          <c:showCatName val="0"/>
          <c:showSerName val="0"/>
          <c:showPercent val="0"/>
          <c:showBubbleSize val="0"/>
        </c:dLbls>
        <c:gapWidth val="150"/>
        <c:overlap val="100"/>
        <c:axId val="382919536"/>
        <c:axId val="382919208"/>
      </c:barChart>
      <c:catAx>
        <c:axId val="382919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382919208"/>
        <c:crosses val="autoZero"/>
        <c:auto val="1"/>
        <c:lblAlgn val="ctr"/>
        <c:lblOffset val="100"/>
        <c:noMultiLvlLbl val="0"/>
      </c:catAx>
      <c:valAx>
        <c:axId val="382919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382919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noFill/>
    <a:ln>
      <a:noFill/>
    </a:ln>
    <a:effectLst/>
  </c:spPr>
  <c:txPr>
    <a:bodyPr/>
    <a:lstStyle/>
    <a:p>
      <a:pPr>
        <a:defRPr/>
      </a:pPr>
      <a:endParaRPr lang="is-I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s-IS"/>
              <a:t>LTL stafaþekking</a:t>
            </a:r>
          </a:p>
        </c:rich>
      </c:tx>
      <c:layout/>
      <c:overlay val="0"/>
    </c:title>
    <c:autoTitleDeleted val="0"/>
    <c:plotArea>
      <c:layout/>
      <c:barChart>
        <c:barDir val="col"/>
        <c:grouping val="percentStacked"/>
        <c:varyColors val="0"/>
        <c:ser>
          <c:idx val="0"/>
          <c:order val="0"/>
          <c:tx>
            <c:strRef>
              <c:f>'Stafaþekking allir skólar'!$F$1</c:f>
              <c:strCache>
                <c:ptCount val="1"/>
                <c:pt idx="0">
                  <c:v>Áhætta1</c:v>
                </c:pt>
              </c:strCache>
            </c:strRef>
          </c:tx>
          <c:spPr>
            <a:solidFill>
              <a:srgbClr val="FF0000"/>
            </a:solidFill>
          </c:spPr>
          <c:invertIfNegative val="0"/>
          <c:cat>
            <c:strRef>
              <c:f>'Stafaþekking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'Stafaþekking allir skólar'!$F$2:$F$16</c:f>
              <c:numCache>
                <c:formatCode>General</c:formatCode>
                <c:ptCount val="15"/>
                <c:pt idx="0">
                  <c:v>4</c:v>
                </c:pt>
                <c:pt idx="1">
                  <c:v>6</c:v>
                </c:pt>
                <c:pt idx="2">
                  <c:v>3</c:v>
                </c:pt>
                <c:pt idx="3">
                  <c:v>5</c:v>
                </c:pt>
                <c:pt idx="4">
                  <c:v>3</c:v>
                </c:pt>
                <c:pt idx="5">
                  <c:v>9</c:v>
                </c:pt>
                <c:pt idx="6">
                  <c:v>5</c:v>
                </c:pt>
                <c:pt idx="7">
                  <c:v>0</c:v>
                </c:pt>
                <c:pt idx="8">
                  <c:v>6</c:v>
                </c:pt>
                <c:pt idx="9">
                  <c:v>7</c:v>
                </c:pt>
                <c:pt idx="10">
                  <c:v>1</c:v>
                </c:pt>
                <c:pt idx="11">
                  <c:v>2</c:v>
                </c:pt>
                <c:pt idx="12">
                  <c:v>3</c:v>
                </c:pt>
                <c:pt idx="13">
                  <c:v>5</c:v>
                </c:pt>
                <c:pt idx="14">
                  <c:v>54</c:v>
                </c:pt>
              </c:numCache>
            </c:numRef>
          </c:val>
          <c:extLst>
            <c:ext xmlns:c16="http://schemas.microsoft.com/office/drawing/2014/chart" uri="{C3380CC4-5D6E-409C-BE32-E72D297353CC}">
              <c16:uniqueId val="{00000000-FEA1-4E9E-B2AC-5A8138046DB7}"/>
            </c:ext>
          </c:extLst>
        </c:ser>
        <c:ser>
          <c:idx val="1"/>
          <c:order val="1"/>
          <c:tx>
            <c:strRef>
              <c:f>'Stafaþekking allir skólar'!$E$1</c:f>
              <c:strCache>
                <c:ptCount val="1"/>
                <c:pt idx="0">
                  <c:v>Áhætta2</c:v>
                </c:pt>
              </c:strCache>
            </c:strRef>
          </c:tx>
          <c:spPr>
            <a:solidFill>
              <a:srgbClr val="FFC000"/>
            </a:solidFill>
          </c:spPr>
          <c:invertIfNegative val="0"/>
          <c:cat>
            <c:strRef>
              <c:f>'Stafaþekking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'Stafaþekking allir skólar'!$E$2:$E$16</c:f>
              <c:numCache>
                <c:formatCode>General</c:formatCode>
                <c:ptCount val="15"/>
                <c:pt idx="0">
                  <c:v>1</c:v>
                </c:pt>
                <c:pt idx="1">
                  <c:v>1</c:v>
                </c:pt>
                <c:pt idx="2">
                  <c:v>1</c:v>
                </c:pt>
                <c:pt idx="3">
                  <c:v>4</c:v>
                </c:pt>
                <c:pt idx="4">
                  <c:v>2</c:v>
                </c:pt>
                <c:pt idx="5">
                  <c:v>8</c:v>
                </c:pt>
                <c:pt idx="6">
                  <c:v>2</c:v>
                </c:pt>
                <c:pt idx="7">
                  <c:v>1</c:v>
                </c:pt>
                <c:pt idx="8">
                  <c:v>6</c:v>
                </c:pt>
                <c:pt idx="9">
                  <c:v>6</c:v>
                </c:pt>
                <c:pt idx="10">
                  <c:v>1</c:v>
                </c:pt>
                <c:pt idx="11">
                  <c:v>3</c:v>
                </c:pt>
                <c:pt idx="12">
                  <c:v>0</c:v>
                </c:pt>
                <c:pt idx="13">
                  <c:v>1</c:v>
                </c:pt>
                <c:pt idx="14">
                  <c:v>36</c:v>
                </c:pt>
              </c:numCache>
            </c:numRef>
          </c:val>
          <c:extLst>
            <c:ext xmlns:c16="http://schemas.microsoft.com/office/drawing/2014/chart" uri="{C3380CC4-5D6E-409C-BE32-E72D297353CC}">
              <c16:uniqueId val="{00000001-FEA1-4E9E-B2AC-5A8138046DB7}"/>
            </c:ext>
          </c:extLst>
        </c:ser>
        <c:ser>
          <c:idx val="2"/>
          <c:order val="2"/>
          <c:tx>
            <c:strRef>
              <c:f>'Stafaþekking allir skólar'!$D$1</c:f>
              <c:strCache>
                <c:ptCount val="1"/>
                <c:pt idx="0">
                  <c:v>Óvissa</c:v>
                </c:pt>
              </c:strCache>
            </c:strRef>
          </c:tx>
          <c:spPr>
            <a:solidFill>
              <a:srgbClr val="FFFF00"/>
            </a:solidFill>
          </c:spPr>
          <c:invertIfNegative val="0"/>
          <c:cat>
            <c:strRef>
              <c:f>'Stafaþekking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'Stafaþekking allir skólar'!$D$2:$D$16</c:f>
              <c:numCache>
                <c:formatCode>General</c:formatCode>
                <c:ptCount val="15"/>
                <c:pt idx="0">
                  <c:v>1</c:v>
                </c:pt>
                <c:pt idx="1">
                  <c:v>0</c:v>
                </c:pt>
                <c:pt idx="2">
                  <c:v>1</c:v>
                </c:pt>
                <c:pt idx="3">
                  <c:v>4</c:v>
                </c:pt>
                <c:pt idx="4">
                  <c:v>0</c:v>
                </c:pt>
                <c:pt idx="5">
                  <c:v>2</c:v>
                </c:pt>
                <c:pt idx="6">
                  <c:v>1</c:v>
                </c:pt>
                <c:pt idx="7">
                  <c:v>0</c:v>
                </c:pt>
                <c:pt idx="8">
                  <c:v>2</c:v>
                </c:pt>
                <c:pt idx="9">
                  <c:v>3</c:v>
                </c:pt>
                <c:pt idx="10">
                  <c:v>1</c:v>
                </c:pt>
                <c:pt idx="11">
                  <c:v>1</c:v>
                </c:pt>
                <c:pt idx="12">
                  <c:v>1</c:v>
                </c:pt>
                <c:pt idx="13">
                  <c:v>4</c:v>
                </c:pt>
                <c:pt idx="14">
                  <c:v>17</c:v>
                </c:pt>
              </c:numCache>
            </c:numRef>
          </c:val>
          <c:extLst>
            <c:ext xmlns:c16="http://schemas.microsoft.com/office/drawing/2014/chart" uri="{C3380CC4-5D6E-409C-BE32-E72D297353CC}">
              <c16:uniqueId val="{00000002-FEA1-4E9E-B2AC-5A8138046DB7}"/>
            </c:ext>
          </c:extLst>
        </c:ser>
        <c:ser>
          <c:idx val="3"/>
          <c:order val="3"/>
          <c:tx>
            <c:strRef>
              <c:f>'Stafaþekking allir skólar'!$C$1</c:f>
              <c:strCache>
                <c:ptCount val="1"/>
                <c:pt idx="0">
                  <c:v>Utan áhættu</c:v>
                </c:pt>
              </c:strCache>
            </c:strRef>
          </c:tx>
          <c:spPr>
            <a:solidFill>
              <a:srgbClr val="92D050"/>
            </a:solidFill>
          </c:spPr>
          <c:invertIfNegative val="0"/>
          <c:cat>
            <c:strRef>
              <c:f>'Stafaþekking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'Stafaþekking allir skólar'!$C$2:$C$16</c:f>
              <c:numCache>
                <c:formatCode>General</c:formatCode>
                <c:ptCount val="15"/>
                <c:pt idx="0">
                  <c:v>10</c:v>
                </c:pt>
                <c:pt idx="1">
                  <c:v>6</c:v>
                </c:pt>
                <c:pt idx="2">
                  <c:v>13</c:v>
                </c:pt>
                <c:pt idx="3">
                  <c:v>13</c:v>
                </c:pt>
                <c:pt idx="4">
                  <c:v>6</c:v>
                </c:pt>
                <c:pt idx="5">
                  <c:v>18</c:v>
                </c:pt>
                <c:pt idx="6">
                  <c:v>7</c:v>
                </c:pt>
                <c:pt idx="7">
                  <c:v>4</c:v>
                </c:pt>
                <c:pt idx="8">
                  <c:v>1</c:v>
                </c:pt>
                <c:pt idx="9">
                  <c:v>3</c:v>
                </c:pt>
                <c:pt idx="10">
                  <c:v>12</c:v>
                </c:pt>
                <c:pt idx="11">
                  <c:v>20</c:v>
                </c:pt>
                <c:pt idx="12">
                  <c:v>2</c:v>
                </c:pt>
                <c:pt idx="13">
                  <c:v>18</c:v>
                </c:pt>
                <c:pt idx="14">
                  <c:v>115</c:v>
                </c:pt>
              </c:numCache>
            </c:numRef>
          </c:val>
          <c:extLst>
            <c:ext xmlns:c16="http://schemas.microsoft.com/office/drawing/2014/chart" uri="{C3380CC4-5D6E-409C-BE32-E72D297353CC}">
              <c16:uniqueId val="{00000003-FEA1-4E9E-B2AC-5A8138046DB7}"/>
            </c:ext>
          </c:extLst>
        </c:ser>
        <c:dLbls>
          <c:showLegendKey val="0"/>
          <c:showVal val="0"/>
          <c:showCatName val="0"/>
          <c:showSerName val="0"/>
          <c:showPercent val="0"/>
          <c:showBubbleSize val="0"/>
        </c:dLbls>
        <c:gapWidth val="55"/>
        <c:overlap val="100"/>
        <c:axId val="99280768"/>
        <c:axId val="99282304"/>
      </c:barChart>
      <c:catAx>
        <c:axId val="99280768"/>
        <c:scaling>
          <c:orientation val="minMax"/>
        </c:scaling>
        <c:delete val="0"/>
        <c:axPos val="b"/>
        <c:numFmt formatCode="General" sourceLinked="0"/>
        <c:majorTickMark val="none"/>
        <c:minorTickMark val="none"/>
        <c:tickLblPos val="nextTo"/>
        <c:crossAx val="99282304"/>
        <c:crosses val="autoZero"/>
        <c:auto val="1"/>
        <c:lblAlgn val="ctr"/>
        <c:lblOffset val="100"/>
        <c:noMultiLvlLbl val="0"/>
      </c:catAx>
      <c:valAx>
        <c:axId val="99282304"/>
        <c:scaling>
          <c:orientation val="minMax"/>
        </c:scaling>
        <c:delete val="0"/>
        <c:axPos val="l"/>
        <c:majorGridlines/>
        <c:numFmt formatCode="0%" sourceLinked="1"/>
        <c:majorTickMark val="none"/>
        <c:minorTickMark val="none"/>
        <c:tickLblPos val="nextTo"/>
        <c:crossAx val="9928076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s-IS"/>
              <a:t>LTL málþroski</a:t>
            </a:r>
          </a:p>
        </c:rich>
      </c:tx>
      <c:layout/>
      <c:overlay val="0"/>
    </c:title>
    <c:autoTitleDeleted val="0"/>
    <c:plotArea>
      <c:layout/>
      <c:barChart>
        <c:barDir val="col"/>
        <c:grouping val="percentStacked"/>
        <c:varyColors val="0"/>
        <c:ser>
          <c:idx val="0"/>
          <c:order val="0"/>
          <c:tx>
            <c:strRef>
              <c:f>'Málþroski allir skólar'!$F$1</c:f>
              <c:strCache>
                <c:ptCount val="1"/>
                <c:pt idx="0">
                  <c:v>Áhætta1</c:v>
                </c:pt>
              </c:strCache>
            </c:strRef>
          </c:tx>
          <c:spPr>
            <a:solidFill>
              <a:srgbClr val="FF0000"/>
            </a:solidFill>
          </c:spPr>
          <c:invertIfNegative val="0"/>
          <c:cat>
            <c:strRef>
              <c:f>'Málþroski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'Málþroski allir skólar'!$F$2:$F$16</c:f>
              <c:numCache>
                <c:formatCode>General</c:formatCode>
                <c:ptCount val="15"/>
                <c:pt idx="0">
                  <c:v>6</c:v>
                </c:pt>
                <c:pt idx="1">
                  <c:v>2</c:v>
                </c:pt>
                <c:pt idx="2">
                  <c:v>4</c:v>
                </c:pt>
                <c:pt idx="3">
                  <c:v>8</c:v>
                </c:pt>
                <c:pt idx="4">
                  <c:v>1</c:v>
                </c:pt>
                <c:pt idx="5">
                  <c:v>3</c:v>
                </c:pt>
                <c:pt idx="6">
                  <c:v>7</c:v>
                </c:pt>
                <c:pt idx="7">
                  <c:v>0</c:v>
                </c:pt>
                <c:pt idx="8">
                  <c:v>8</c:v>
                </c:pt>
                <c:pt idx="9">
                  <c:v>10</c:v>
                </c:pt>
                <c:pt idx="10">
                  <c:v>0</c:v>
                </c:pt>
                <c:pt idx="11">
                  <c:v>2</c:v>
                </c:pt>
                <c:pt idx="12">
                  <c:v>1</c:v>
                </c:pt>
                <c:pt idx="13">
                  <c:v>5</c:v>
                </c:pt>
                <c:pt idx="14">
                  <c:v>52</c:v>
                </c:pt>
              </c:numCache>
            </c:numRef>
          </c:val>
          <c:extLst>
            <c:ext xmlns:c16="http://schemas.microsoft.com/office/drawing/2014/chart" uri="{C3380CC4-5D6E-409C-BE32-E72D297353CC}">
              <c16:uniqueId val="{00000000-E13E-4DFF-B018-F5AC31CA6ADB}"/>
            </c:ext>
          </c:extLst>
        </c:ser>
        <c:ser>
          <c:idx val="1"/>
          <c:order val="1"/>
          <c:tx>
            <c:strRef>
              <c:f>'Málþroski allir skólar'!$E$1</c:f>
              <c:strCache>
                <c:ptCount val="1"/>
                <c:pt idx="0">
                  <c:v>Áhætta2</c:v>
                </c:pt>
              </c:strCache>
            </c:strRef>
          </c:tx>
          <c:spPr>
            <a:solidFill>
              <a:srgbClr val="FFC000"/>
            </a:solidFill>
          </c:spPr>
          <c:invertIfNegative val="0"/>
          <c:cat>
            <c:strRef>
              <c:f>'Málþroski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'Málþroski allir skólar'!$E$2:$E$16</c:f>
              <c:numCache>
                <c:formatCode>General</c:formatCode>
                <c:ptCount val="15"/>
                <c:pt idx="0">
                  <c:v>1</c:v>
                </c:pt>
                <c:pt idx="1">
                  <c:v>1</c:v>
                </c:pt>
                <c:pt idx="2">
                  <c:v>3</c:v>
                </c:pt>
                <c:pt idx="3">
                  <c:v>6</c:v>
                </c:pt>
                <c:pt idx="4">
                  <c:v>1</c:v>
                </c:pt>
                <c:pt idx="5">
                  <c:v>5</c:v>
                </c:pt>
                <c:pt idx="6">
                  <c:v>4</c:v>
                </c:pt>
                <c:pt idx="7">
                  <c:v>2</c:v>
                </c:pt>
                <c:pt idx="8">
                  <c:v>5</c:v>
                </c:pt>
                <c:pt idx="9">
                  <c:v>3</c:v>
                </c:pt>
                <c:pt idx="10">
                  <c:v>3</c:v>
                </c:pt>
                <c:pt idx="11">
                  <c:v>1</c:v>
                </c:pt>
                <c:pt idx="12">
                  <c:v>1</c:v>
                </c:pt>
                <c:pt idx="13">
                  <c:v>1</c:v>
                </c:pt>
                <c:pt idx="14">
                  <c:v>36</c:v>
                </c:pt>
              </c:numCache>
            </c:numRef>
          </c:val>
          <c:extLst>
            <c:ext xmlns:c16="http://schemas.microsoft.com/office/drawing/2014/chart" uri="{C3380CC4-5D6E-409C-BE32-E72D297353CC}">
              <c16:uniqueId val="{00000001-E13E-4DFF-B018-F5AC31CA6ADB}"/>
            </c:ext>
          </c:extLst>
        </c:ser>
        <c:ser>
          <c:idx val="2"/>
          <c:order val="2"/>
          <c:tx>
            <c:strRef>
              <c:f>'Málþroski allir skólar'!$D$1</c:f>
              <c:strCache>
                <c:ptCount val="1"/>
                <c:pt idx="0">
                  <c:v>Óvissa</c:v>
                </c:pt>
              </c:strCache>
            </c:strRef>
          </c:tx>
          <c:spPr>
            <a:solidFill>
              <a:srgbClr val="FFFF00"/>
            </a:solidFill>
          </c:spPr>
          <c:invertIfNegative val="0"/>
          <c:cat>
            <c:strRef>
              <c:f>'Málþroski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'Málþroski allir skólar'!$D$2:$D$16</c:f>
              <c:numCache>
                <c:formatCode>General</c:formatCode>
                <c:ptCount val="15"/>
                <c:pt idx="0">
                  <c:v>2</c:v>
                </c:pt>
                <c:pt idx="1">
                  <c:v>1</c:v>
                </c:pt>
                <c:pt idx="2">
                  <c:v>1</c:v>
                </c:pt>
                <c:pt idx="3">
                  <c:v>3</c:v>
                </c:pt>
                <c:pt idx="4">
                  <c:v>1</c:v>
                </c:pt>
                <c:pt idx="5">
                  <c:v>7</c:v>
                </c:pt>
                <c:pt idx="6">
                  <c:v>0</c:v>
                </c:pt>
                <c:pt idx="7">
                  <c:v>1</c:v>
                </c:pt>
                <c:pt idx="8">
                  <c:v>0</c:v>
                </c:pt>
                <c:pt idx="9">
                  <c:v>3</c:v>
                </c:pt>
                <c:pt idx="10">
                  <c:v>3</c:v>
                </c:pt>
                <c:pt idx="11">
                  <c:v>3</c:v>
                </c:pt>
                <c:pt idx="12">
                  <c:v>1</c:v>
                </c:pt>
                <c:pt idx="13">
                  <c:v>4</c:v>
                </c:pt>
                <c:pt idx="14">
                  <c:v>26</c:v>
                </c:pt>
              </c:numCache>
            </c:numRef>
          </c:val>
          <c:extLst>
            <c:ext xmlns:c16="http://schemas.microsoft.com/office/drawing/2014/chart" uri="{C3380CC4-5D6E-409C-BE32-E72D297353CC}">
              <c16:uniqueId val="{00000002-E13E-4DFF-B018-F5AC31CA6ADB}"/>
            </c:ext>
          </c:extLst>
        </c:ser>
        <c:ser>
          <c:idx val="3"/>
          <c:order val="3"/>
          <c:tx>
            <c:strRef>
              <c:f>'Málþroski allir skólar'!$C$1</c:f>
              <c:strCache>
                <c:ptCount val="1"/>
                <c:pt idx="0">
                  <c:v>Utan áhættu</c:v>
                </c:pt>
              </c:strCache>
            </c:strRef>
          </c:tx>
          <c:spPr>
            <a:solidFill>
              <a:srgbClr val="92D050"/>
            </a:solidFill>
          </c:spPr>
          <c:invertIfNegative val="0"/>
          <c:cat>
            <c:strRef>
              <c:f>'Málþroski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'Málþroski allir skólar'!$C$2:$C$16</c:f>
              <c:numCache>
                <c:formatCode>General</c:formatCode>
                <c:ptCount val="15"/>
                <c:pt idx="0">
                  <c:v>7</c:v>
                </c:pt>
                <c:pt idx="1">
                  <c:v>9</c:v>
                </c:pt>
                <c:pt idx="2">
                  <c:v>10</c:v>
                </c:pt>
                <c:pt idx="3">
                  <c:v>9</c:v>
                </c:pt>
                <c:pt idx="4">
                  <c:v>8</c:v>
                </c:pt>
                <c:pt idx="5">
                  <c:v>22</c:v>
                </c:pt>
                <c:pt idx="6">
                  <c:v>4</c:v>
                </c:pt>
                <c:pt idx="7">
                  <c:v>2</c:v>
                </c:pt>
                <c:pt idx="8">
                  <c:v>2</c:v>
                </c:pt>
                <c:pt idx="9">
                  <c:v>3</c:v>
                </c:pt>
                <c:pt idx="10">
                  <c:v>9</c:v>
                </c:pt>
                <c:pt idx="11">
                  <c:v>20</c:v>
                </c:pt>
                <c:pt idx="12">
                  <c:v>3</c:v>
                </c:pt>
                <c:pt idx="13">
                  <c:v>18</c:v>
                </c:pt>
                <c:pt idx="14">
                  <c:v>108</c:v>
                </c:pt>
              </c:numCache>
            </c:numRef>
          </c:val>
          <c:extLst>
            <c:ext xmlns:c16="http://schemas.microsoft.com/office/drawing/2014/chart" uri="{C3380CC4-5D6E-409C-BE32-E72D297353CC}">
              <c16:uniqueId val="{00000003-E13E-4DFF-B018-F5AC31CA6ADB}"/>
            </c:ext>
          </c:extLst>
        </c:ser>
        <c:dLbls>
          <c:showLegendKey val="0"/>
          <c:showVal val="0"/>
          <c:showCatName val="0"/>
          <c:showSerName val="0"/>
          <c:showPercent val="0"/>
          <c:showBubbleSize val="0"/>
        </c:dLbls>
        <c:gapWidth val="55"/>
        <c:overlap val="100"/>
        <c:axId val="103655296"/>
        <c:axId val="103656832"/>
      </c:barChart>
      <c:catAx>
        <c:axId val="103655296"/>
        <c:scaling>
          <c:orientation val="minMax"/>
        </c:scaling>
        <c:delete val="0"/>
        <c:axPos val="b"/>
        <c:numFmt formatCode="General" sourceLinked="0"/>
        <c:majorTickMark val="none"/>
        <c:minorTickMark val="none"/>
        <c:tickLblPos val="nextTo"/>
        <c:crossAx val="103656832"/>
        <c:crosses val="autoZero"/>
        <c:auto val="1"/>
        <c:lblAlgn val="ctr"/>
        <c:lblOffset val="100"/>
        <c:noMultiLvlLbl val="0"/>
      </c:catAx>
      <c:valAx>
        <c:axId val="103656832"/>
        <c:scaling>
          <c:orientation val="minMax"/>
        </c:scaling>
        <c:delete val="0"/>
        <c:axPos val="l"/>
        <c:majorGridlines/>
        <c:numFmt formatCode="0%" sourceLinked="1"/>
        <c:majorTickMark val="none"/>
        <c:minorTickMark val="none"/>
        <c:tickLblPos val="nextTo"/>
        <c:crossAx val="10365529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s-IS"/>
              <a:t>LTL hljóðkerfisvitund</a:t>
            </a:r>
          </a:p>
        </c:rich>
      </c:tx>
      <c:layout/>
      <c:overlay val="0"/>
    </c:title>
    <c:autoTitleDeleted val="0"/>
    <c:plotArea>
      <c:layout/>
      <c:barChart>
        <c:barDir val="col"/>
        <c:grouping val="percentStacked"/>
        <c:varyColors val="0"/>
        <c:ser>
          <c:idx val="0"/>
          <c:order val="0"/>
          <c:tx>
            <c:strRef>
              <c:f>'Hljóðkerfisvitund allir skólar'!$F$1</c:f>
              <c:strCache>
                <c:ptCount val="1"/>
                <c:pt idx="0">
                  <c:v>Áhætta1</c:v>
                </c:pt>
              </c:strCache>
            </c:strRef>
          </c:tx>
          <c:spPr>
            <a:solidFill>
              <a:srgbClr val="FF0000"/>
            </a:solidFill>
          </c:spPr>
          <c:invertIfNegative val="0"/>
          <c:cat>
            <c:strRef>
              <c:f>'Hljóðkerfisvitund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'Hljóðkerfisvitund allir skólar'!$F$2:$F$16</c:f>
              <c:numCache>
                <c:formatCode>General</c:formatCode>
                <c:ptCount val="15"/>
                <c:pt idx="0">
                  <c:v>4</c:v>
                </c:pt>
                <c:pt idx="1">
                  <c:v>2</c:v>
                </c:pt>
                <c:pt idx="2">
                  <c:v>4</c:v>
                </c:pt>
                <c:pt idx="3">
                  <c:v>9</c:v>
                </c:pt>
                <c:pt idx="4">
                  <c:v>1</c:v>
                </c:pt>
                <c:pt idx="5">
                  <c:v>6</c:v>
                </c:pt>
                <c:pt idx="6">
                  <c:v>10</c:v>
                </c:pt>
                <c:pt idx="7">
                  <c:v>0</c:v>
                </c:pt>
                <c:pt idx="8">
                  <c:v>10</c:v>
                </c:pt>
                <c:pt idx="9">
                  <c:v>6</c:v>
                </c:pt>
                <c:pt idx="10">
                  <c:v>2</c:v>
                </c:pt>
                <c:pt idx="11">
                  <c:v>5</c:v>
                </c:pt>
                <c:pt idx="12">
                  <c:v>1</c:v>
                </c:pt>
                <c:pt idx="13">
                  <c:v>5</c:v>
                </c:pt>
                <c:pt idx="14">
                  <c:v>60</c:v>
                </c:pt>
              </c:numCache>
            </c:numRef>
          </c:val>
          <c:extLst>
            <c:ext xmlns:c16="http://schemas.microsoft.com/office/drawing/2014/chart" uri="{C3380CC4-5D6E-409C-BE32-E72D297353CC}">
              <c16:uniqueId val="{00000000-194D-4CE2-A3A8-49DC2432B204}"/>
            </c:ext>
          </c:extLst>
        </c:ser>
        <c:ser>
          <c:idx val="1"/>
          <c:order val="1"/>
          <c:tx>
            <c:strRef>
              <c:f>'Hljóðkerfisvitund allir skólar'!$E$1</c:f>
              <c:strCache>
                <c:ptCount val="1"/>
                <c:pt idx="0">
                  <c:v>Áhætta2</c:v>
                </c:pt>
              </c:strCache>
            </c:strRef>
          </c:tx>
          <c:spPr>
            <a:solidFill>
              <a:srgbClr val="FFC000"/>
            </a:solidFill>
          </c:spPr>
          <c:invertIfNegative val="0"/>
          <c:cat>
            <c:strRef>
              <c:f>'Hljóðkerfisvitund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'Hljóðkerfisvitund allir skólar'!$E$2:$E$16</c:f>
              <c:numCache>
                <c:formatCode>General</c:formatCode>
                <c:ptCount val="15"/>
                <c:pt idx="0">
                  <c:v>2</c:v>
                </c:pt>
                <c:pt idx="1">
                  <c:v>2</c:v>
                </c:pt>
                <c:pt idx="2">
                  <c:v>2</c:v>
                </c:pt>
                <c:pt idx="3">
                  <c:v>1</c:v>
                </c:pt>
                <c:pt idx="4">
                  <c:v>4</c:v>
                </c:pt>
                <c:pt idx="5">
                  <c:v>10</c:v>
                </c:pt>
                <c:pt idx="6">
                  <c:v>2</c:v>
                </c:pt>
                <c:pt idx="7">
                  <c:v>1</c:v>
                </c:pt>
                <c:pt idx="8">
                  <c:v>4</c:v>
                </c:pt>
                <c:pt idx="9">
                  <c:v>5</c:v>
                </c:pt>
                <c:pt idx="10">
                  <c:v>2</c:v>
                </c:pt>
                <c:pt idx="11">
                  <c:v>2</c:v>
                </c:pt>
                <c:pt idx="12">
                  <c:v>1</c:v>
                </c:pt>
                <c:pt idx="13">
                  <c:v>1</c:v>
                </c:pt>
                <c:pt idx="14">
                  <c:v>38</c:v>
                </c:pt>
              </c:numCache>
            </c:numRef>
          </c:val>
          <c:extLst>
            <c:ext xmlns:c16="http://schemas.microsoft.com/office/drawing/2014/chart" uri="{C3380CC4-5D6E-409C-BE32-E72D297353CC}">
              <c16:uniqueId val="{00000001-194D-4CE2-A3A8-49DC2432B204}"/>
            </c:ext>
          </c:extLst>
        </c:ser>
        <c:ser>
          <c:idx val="2"/>
          <c:order val="2"/>
          <c:tx>
            <c:strRef>
              <c:f>'Hljóðkerfisvitund allir skólar'!$D$1</c:f>
              <c:strCache>
                <c:ptCount val="1"/>
                <c:pt idx="0">
                  <c:v>Óvissa</c:v>
                </c:pt>
              </c:strCache>
            </c:strRef>
          </c:tx>
          <c:spPr>
            <a:solidFill>
              <a:srgbClr val="FFFF00"/>
            </a:solidFill>
          </c:spPr>
          <c:invertIfNegative val="0"/>
          <c:cat>
            <c:strRef>
              <c:f>'Hljóðkerfisvitund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'Hljóðkerfisvitund allir skólar'!$D$2:$D$16</c:f>
              <c:numCache>
                <c:formatCode>General</c:formatCode>
                <c:ptCount val="15"/>
                <c:pt idx="0">
                  <c:v>0</c:v>
                </c:pt>
                <c:pt idx="1">
                  <c:v>1</c:v>
                </c:pt>
                <c:pt idx="2">
                  <c:v>3</c:v>
                </c:pt>
                <c:pt idx="3">
                  <c:v>2</c:v>
                </c:pt>
                <c:pt idx="4">
                  <c:v>1</c:v>
                </c:pt>
                <c:pt idx="5">
                  <c:v>4</c:v>
                </c:pt>
                <c:pt idx="6">
                  <c:v>1</c:v>
                </c:pt>
                <c:pt idx="7">
                  <c:v>0</c:v>
                </c:pt>
                <c:pt idx="8">
                  <c:v>0</c:v>
                </c:pt>
                <c:pt idx="9">
                  <c:v>6</c:v>
                </c:pt>
                <c:pt idx="10">
                  <c:v>0</c:v>
                </c:pt>
                <c:pt idx="11">
                  <c:v>0</c:v>
                </c:pt>
                <c:pt idx="12">
                  <c:v>0</c:v>
                </c:pt>
                <c:pt idx="13">
                  <c:v>4</c:v>
                </c:pt>
                <c:pt idx="14">
                  <c:v>18</c:v>
                </c:pt>
              </c:numCache>
            </c:numRef>
          </c:val>
          <c:extLst>
            <c:ext xmlns:c16="http://schemas.microsoft.com/office/drawing/2014/chart" uri="{C3380CC4-5D6E-409C-BE32-E72D297353CC}">
              <c16:uniqueId val="{00000002-194D-4CE2-A3A8-49DC2432B204}"/>
            </c:ext>
          </c:extLst>
        </c:ser>
        <c:ser>
          <c:idx val="3"/>
          <c:order val="3"/>
          <c:tx>
            <c:strRef>
              <c:f>'Hljóðkerfisvitund allir skólar'!$C$1</c:f>
              <c:strCache>
                <c:ptCount val="1"/>
                <c:pt idx="0">
                  <c:v>Utan áhættu</c:v>
                </c:pt>
              </c:strCache>
            </c:strRef>
          </c:tx>
          <c:spPr>
            <a:solidFill>
              <a:srgbClr val="92D050"/>
            </a:solidFill>
          </c:spPr>
          <c:invertIfNegative val="0"/>
          <c:cat>
            <c:strRef>
              <c:f>'Hljóðkerfisvitund allir skólar'!$B$2:$B$16</c:f>
              <c:strCach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utan hverfis</c:v>
                </c:pt>
                <c:pt idx="14">
                  <c:v>Meðaltal</c:v>
                </c:pt>
              </c:strCache>
            </c:strRef>
          </c:cat>
          <c:val>
            <c:numRef>
              <c:f>'Hljóðkerfisvitund allir skólar'!$C$2:$C$16</c:f>
              <c:numCache>
                <c:formatCode>General</c:formatCode>
                <c:ptCount val="15"/>
                <c:pt idx="0">
                  <c:v>10</c:v>
                </c:pt>
                <c:pt idx="1">
                  <c:v>8</c:v>
                </c:pt>
                <c:pt idx="2">
                  <c:v>9</c:v>
                </c:pt>
                <c:pt idx="3">
                  <c:v>14</c:v>
                </c:pt>
                <c:pt idx="4">
                  <c:v>5</c:v>
                </c:pt>
                <c:pt idx="5">
                  <c:v>17</c:v>
                </c:pt>
                <c:pt idx="6">
                  <c:v>2</c:v>
                </c:pt>
                <c:pt idx="7">
                  <c:v>4</c:v>
                </c:pt>
                <c:pt idx="8">
                  <c:v>1</c:v>
                </c:pt>
                <c:pt idx="9">
                  <c:v>2</c:v>
                </c:pt>
                <c:pt idx="10">
                  <c:v>11</c:v>
                </c:pt>
                <c:pt idx="11">
                  <c:v>19</c:v>
                </c:pt>
                <c:pt idx="12">
                  <c:v>4</c:v>
                </c:pt>
                <c:pt idx="13">
                  <c:v>18</c:v>
                </c:pt>
                <c:pt idx="14">
                  <c:v>106</c:v>
                </c:pt>
              </c:numCache>
            </c:numRef>
          </c:val>
          <c:extLst>
            <c:ext xmlns:c16="http://schemas.microsoft.com/office/drawing/2014/chart" uri="{C3380CC4-5D6E-409C-BE32-E72D297353CC}">
              <c16:uniqueId val="{00000003-194D-4CE2-A3A8-49DC2432B204}"/>
            </c:ext>
          </c:extLst>
        </c:ser>
        <c:dLbls>
          <c:showLegendKey val="0"/>
          <c:showVal val="0"/>
          <c:showCatName val="0"/>
          <c:showSerName val="0"/>
          <c:showPercent val="0"/>
          <c:showBubbleSize val="0"/>
        </c:dLbls>
        <c:gapWidth val="55"/>
        <c:overlap val="100"/>
        <c:axId val="111917696"/>
        <c:axId val="111919488"/>
      </c:barChart>
      <c:catAx>
        <c:axId val="111917696"/>
        <c:scaling>
          <c:orientation val="minMax"/>
        </c:scaling>
        <c:delete val="0"/>
        <c:axPos val="b"/>
        <c:numFmt formatCode="General" sourceLinked="0"/>
        <c:majorTickMark val="none"/>
        <c:minorTickMark val="none"/>
        <c:tickLblPos val="nextTo"/>
        <c:crossAx val="111919488"/>
        <c:crosses val="autoZero"/>
        <c:auto val="1"/>
        <c:lblAlgn val="ctr"/>
        <c:lblOffset val="100"/>
        <c:noMultiLvlLbl val="0"/>
      </c:catAx>
      <c:valAx>
        <c:axId val="111919488"/>
        <c:scaling>
          <c:orientation val="minMax"/>
        </c:scaling>
        <c:delete val="0"/>
        <c:axPos val="l"/>
        <c:majorGridlines/>
        <c:numFmt formatCode="0%" sourceLinked="1"/>
        <c:majorTickMark val="none"/>
        <c:minorTickMark val="none"/>
        <c:tickLblPos val="nextTo"/>
        <c:crossAx val="111917696"/>
        <c:crosses val="autoZero"/>
        <c:crossBetween val="between"/>
      </c:valAx>
    </c:plotArea>
    <c:legend>
      <c:legendPos val="r"/>
      <c:layou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7ED16-B343-410A-99E8-7583C74D3F9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is-IS"/>
        </a:p>
      </dgm:t>
    </dgm:pt>
    <dgm:pt modelId="{3D7CC3A1-9F4F-4DEC-B624-D08F8B1235A3}">
      <dgm:prSet phldrT="[Texti]"/>
      <dgm:spPr>
        <a:xfrm>
          <a:off x="101925" y="1803358"/>
          <a:ext cx="912845" cy="800162"/>
        </a:xfrm>
        <a:noFill/>
        <a:ln>
          <a:noFill/>
        </a:ln>
        <a:effectLst/>
      </dgm:spPr>
      <dgm:t>
        <a:bodyPr/>
        <a:lstStyle/>
        <a:p>
          <a:r>
            <a:rPr lang="is-IS" b="1" dirty="0" smtClean="0">
              <a:solidFill>
                <a:sysClr val="windowText" lastClr="000000">
                  <a:hueOff val="0"/>
                  <a:satOff val="0"/>
                  <a:lumOff val="0"/>
                  <a:alphaOff val="0"/>
                </a:sysClr>
              </a:solidFill>
              <a:latin typeface="Calibri"/>
              <a:ea typeface="+mn-ea"/>
              <a:cs typeface="+mn-cs"/>
            </a:rPr>
            <a:t>Tengiliðir</a:t>
          </a:r>
          <a:r>
            <a:rPr lang="is-IS" dirty="0" smtClean="0">
              <a:solidFill>
                <a:sysClr val="windowText" lastClr="000000">
                  <a:hueOff val="0"/>
                  <a:satOff val="0"/>
                  <a:lumOff val="0"/>
                  <a:alphaOff val="0"/>
                </a:sysClr>
              </a:solidFill>
              <a:latin typeface="Calibri"/>
              <a:ea typeface="+mn-ea"/>
              <a:cs typeface="+mn-cs"/>
            </a:rPr>
            <a:t> – ráðgjöf, eftirfylgd og samskipti gegnum  nemendaverndarráð grunnskóla og samráð leikskóla</a:t>
          </a:r>
          <a:endParaRPr lang="is-IS" dirty="0">
            <a:solidFill>
              <a:sysClr val="windowText" lastClr="000000">
                <a:hueOff val="0"/>
                <a:satOff val="0"/>
                <a:lumOff val="0"/>
                <a:alphaOff val="0"/>
              </a:sysClr>
            </a:solidFill>
            <a:latin typeface="Calibri"/>
            <a:ea typeface="+mn-ea"/>
            <a:cs typeface="+mn-cs"/>
          </a:endParaRPr>
        </a:p>
      </dgm:t>
    </dgm:pt>
    <dgm:pt modelId="{CBE499BD-939B-46CA-ACEA-A2AF178FBB14}" type="parTrans" cxnId="{068640B1-2963-4D86-AABC-79D5AB4A78BC}">
      <dgm:prSet/>
      <dgm:spPr/>
      <dgm:t>
        <a:bodyPr/>
        <a:lstStyle/>
        <a:p>
          <a:endParaRPr lang="is-IS"/>
        </a:p>
      </dgm:t>
    </dgm:pt>
    <dgm:pt modelId="{73B6254A-A97F-4D4C-B09F-09DAD8449778}" type="sibTrans" cxnId="{068640B1-2963-4D86-AABC-79D5AB4A78BC}">
      <dgm:prSet/>
      <dgm:spPr/>
      <dgm:t>
        <a:bodyPr/>
        <a:lstStyle/>
        <a:p>
          <a:endParaRPr lang="is-IS"/>
        </a:p>
      </dgm:t>
    </dgm:pt>
    <dgm:pt modelId="{F36DD99D-8FAB-4D75-9499-FABE052F3256}">
      <dgm:prSet/>
      <dgm:spPr>
        <a:xfrm>
          <a:off x="4571930" y="697251"/>
          <a:ext cx="912845" cy="800162"/>
        </a:xfrm>
        <a:noFill/>
        <a:ln>
          <a:noFill/>
        </a:ln>
        <a:effectLst/>
      </dgm:spPr>
      <dgm:t>
        <a:bodyPr/>
        <a:lstStyle/>
        <a:p>
          <a:r>
            <a:rPr lang="is-IS" b="1" smtClean="0">
              <a:solidFill>
                <a:sysClr val="windowText" lastClr="000000">
                  <a:hueOff val="0"/>
                  <a:satOff val="0"/>
                  <a:lumOff val="0"/>
                  <a:alphaOff val="0"/>
                </a:sysClr>
              </a:solidFill>
              <a:latin typeface="Calibri"/>
              <a:ea typeface="+mn-ea"/>
              <a:cs typeface="+mn-cs"/>
            </a:rPr>
            <a:t>Frumgreining</a:t>
          </a:r>
          <a:r>
            <a:rPr lang="is-IS" smtClean="0">
              <a:solidFill>
                <a:sysClr val="windowText" lastClr="000000">
                  <a:hueOff val="0"/>
                  <a:satOff val="0"/>
                  <a:lumOff val="0"/>
                  <a:alphaOff val="0"/>
                </a:sysClr>
              </a:solidFill>
              <a:latin typeface="Calibri"/>
              <a:ea typeface="+mn-ea"/>
              <a:cs typeface="+mn-cs"/>
            </a:rPr>
            <a:t> sálfræðings</a:t>
          </a:r>
        </a:p>
        <a:p>
          <a:r>
            <a:rPr lang="is-IS" b="1" smtClean="0">
              <a:solidFill>
                <a:sysClr val="windowText" lastClr="000000">
                  <a:hueOff val="0"/>
                  <a:satOff val="0"/>
                  <a:lumOff val="0"/>
                  <a:alphaOff val="0"/>
                </a:sysClr>
              </a:solidFill>
              <a:latin typeface="Calibri"/>
              <a:ea typeface="+mn-ea"/>
              <a:cs typeface="+mn-cs"/>
            </a:rPr>
            <a:t>Eftirfylgd</a:t>
          </a:r>
          <a:r>
            <a:rPr lang="is-IS" smtClean="0">
              <a:solidFill>
                <a:sysClr val="windowText" lastClr="000000">
                  <a:hueOff val="0"/>
                  <a:satOff val="0"/>
                  <a:lumOff val="0"/>
                  <a:alphaOff val="0"/>
                </a:sysClr>
              </a:solidFill>
              <a:latin typeface="Calibri"/>
              <a:ea typeface="+mn-ea"/>
              <a:cs typeface="+mn-cs"/>
            </a:rPr>
            <a:t> kennsluráðgjafa</a:t>
          </a:r>
        </a:p>
        <a:p>
          <a:r>
            <a:rPr lang="is-IS" smtClean="0">
              <a:solidFill>
                <a:sysClr val="windowText" lastClr="000000">
                  <a:hueOff val="0"/>
                  <a:satOff val="0"/>
                  <a:lumOff val="0"/>
                  <a:alphaOff val="0"/>
                </a:sysClr>
              </a:solidFill>
              <a:latin typeface="Calibri"/>
              <a:ea typeface="+mn-ea"/>
              <a:cs typeface="+mn-cs"/>
            </a:rPr>
            <a:t>Tenging við önnur kerfi, s.s. </a:t>
          </a:r>
          <a:r>
            <a:rPr lang="is-IS" b="1" smtClean="0">
              <a:solidFill>
                <a:sysClr val="windowText" lastClr="000000">
                  <a:hueOff val="0"/>
                  <a:satOff val="0"/>
                  <a:lumOff val="0"/>
                  <a:alphaOff val="0"/>
                </a:sysClr>
              </a:solidFill>
              <a:latin typeface="Calibri"/>
              <a:ea typeface="+mn-ea"/>
              <a:cs typeface="+mn-cs"/>
            </a:rPr>
            <a:t>samráða</a:t>
          </a:r>
          <a:r>
            <a:rPr lang="is-IS" smtClean="0">
              <a:solidFill>
                <a:sysClr val="windowText" lastClr="000000">
                  <a:hueOff val="0"/>
                  <a:satOff val="0"/>
                  <a:lumOff val="0"/>
                  <a:alphaOff val="0"/>
                </a:sysClr>
              </a:solidFill>
              <a:latin typeface="Calibri"/>
              <a:ea typeface="+mn-ea"/>
              <a:cs typeface="+mn-cs"/>
            </a:rPr>
            <a:t> við heilsugæslur  í hverfinu, BUGL og Barnavernd.</a:t>
          </a:r>
          <a:endParaRPr lang="is-IS" dirty="0">
            <a:solidFill>
              <a:sysClr val="windowText" lastClr="000000">
                <a:hueOff val="0"/>
                <a:satOff val="0"/>
                <a:lumOff val="0"/>
                <a:alphaOff val="0"/>
              </a:sysClr>
            </a:solidFill>
            <a:latin typeface="Calibri"/>
            <a:ea typeface="+mn-ea"/>
            <a:cs typeface="+mn-cs"/>
          </a:endParaRPr>
        </a:p>
      </dgm:t>
    </dgm:pt>
    <dgm:pt modelId="{DD643741-C5AF-4018-9F9B-DF512B599355}" type="sibTrans" cxnId="{5FAEAB29-EC44-4A3D-B590-A97FEA79BD89}">
      <dgm:prSet/>
      <dgm:spPr/>
      <dgm:t>
        <a:bodyPr/>
        <a:lstStyle/>
        <a:p>
          <a:endParaRPr lang="is-IS"/>
        </a:p>
      </dgm:t>
    </dgm:pt>
    <dgm:pt modelId="{A7D4048E-DD8C-43F9-9E2B-4425D02F8048}" type="parTrans" cxnId="{5FAEAB29-EC44-4A3D-B590-A97FEA79BD89}">
      <dgm:prSet/>
      <dgm:spPr/>
      <dgm:t>
        <a:bodyPr/>
        <a:lstStyle/>
        <a:p>
          <a:endParaRPr lang="is-IS"/>
        </a:p>
      </dgm:t>
    </dgm:pt>
    <dgm:pt modelId="{9BCA1B36-9EB9-458A-B542-A0DF36DFE139}">
      <dgm:prSet/>
      <dgm:spPr>
        <a:xfrm>
          <a:off x="3454429" y="973778"/>
          <a:ext cx="912845" cy="800162"/>
        </a:xfrm>
        <a:noFill/>
        <a:ln>
          <a:noFill/>
        </a:ln>
        <a:effectLst/>
      </dgm:spPr>
      <dgm:t>
        <a:bodyPr/>
        <a:lstStyle/>
        <a:p>
          <a:r>
            <a:rPr lang="is-IS" b="1" dirty="0" smtClean="0">
              <a:solidFill>
                <a:sysClr val="windowText" lastClr="000000">
                  <a:hueOff val="0"/>
                  <a:satOff val="0"/>
                  <a:lumOff val="0"/>
                  <a:alphaOff val="0"/>
                </a:sysClr>
              </a:solidFill>
              <a:latin typeface="Calibri"/>
              <a:ea typeface="+mn-ea"/>
              <a:cs typeface="+mn-cs"/>
            </a:rPr>
            <a:t>Tilvísanir</a:t>
          </a:r>
          <a:r>
            <a:rPr lang="is-IS" dirty="0" smtClean="0">
              <a:solidFill>
                <a:sysClr val="windowText" lastClr="000000">
                  <a:hueOff val="0"/>
                  <a:satOff val="0"/>
                  <a:lumOff val="0"/>
                  <a:alphaOff val="0"/>
                </a:sysClr>
              </a:solidFill>
              <a:latin typeface="Calibri"/>
              <a:ea typeface="+mn-ea"/>
              <a:cs typeface="+mn-cs"/>
            </a:rPr>
            <a:t> – </a:t>
          </a:r>
          <a:r>
            <a:rPr lang="is-IS" i="1" u="sng" dirty="0" smtClean="0">
              <a:solidFill>
                <a:sysClr val="windowText" lastClr="000000">
                  <a:hueOff val="0"/>
                  <a:satOff val="0"/>
                  <a:lumOff val="0"/>
                  <a:alphaOff val="0"/>
                </a:sysClr>
              </a:solidFill>
              <a:latin typeface="Calibri"/>
              <a:ea typeface="+mn-ea"/>
              <a:cs typeface="+mn-cs"/>
            </a:rPr>
            <a:t>forathugun tilvísana</a:t>
          </a:r>
          <a:r>
            <a:rPr lang="is-IS" dirty="0" smtClean="0">
              <a:solidFill>
                <a:sysClr val="windowText" lastClr="000000">
                  <a:hueOff val="0"/>
                  <a:satOff val="0"/>
                  <a:lumOff val="0"/>
                  <a:alphaOff val="0"/>
                </a:sysClr>
              </a:solidFill>
              <a:latin typeface="Calibri"/>
              <a:ea typeface="+mn-ea"/>
              <a:cs typeface="+mn-cs"/>
            </a:rPr>
            <a:t> sinnt af sálfræðingi skólans.</a:t>
          </a:r>
        </a:p>
        <a:p>
          <a:r>
            <a:rPr lang="is-IS" b="1" dirty="0" err="1" smtClean="0">
              <a:solidFill>
                <a:sysClr val="windowText" lastClr="000000">
                  <a:hueOff val="0"/>
                  <a:satOff val="0"/>
                  <a:lumOff val="0"/>
                  <a:alphaOff val="0"/>
                </a:sysClr>
              </a:solidFill>
              <a:latin typeface="Calibri"/>
              <a:ea typeface="+mn-ea"/>
              <a:cs typeface="+mn-cs"/>
            </a:rPr>
            <a:t>Skýrslur</a:t>
          </a:r>
          <a:r>
            <a:rPr lang="is-IS" b="1" dirty="0" smtClean="0">
              <a:solidFill>
                <a:sysClr val="windowText" lastClr="000000">
                  <a:hueOff val="0"/>
                  <a:satOff val="0"/>
                  <a:lumOff val="0"/>
                  <a:alphaOff val="0"/>
                </a:sysClr>
              </a:solidFill>
              <a:latin typeface="Calibri"/>
              <a:ea typeface="+mn-ea"/>
              <a:cs typeface="+mn-cs"/>
            </a:rPr>
            <a:t>/</a:t>
          </a:r>
          <a:r>
            <a:rPr lang="is-IS" b="1" dirty="0" err="1" smtClean="0">
              <a:solidFill>
                <a:sysClr val="windowText" lastClr="000000">
                  <a:hueOff val="0"/>
                  <a:satOff val="0"/>
                  <a:lumOff val="0"/>
                  <a:alphaOff val="0"/>
                </a:sysClr>
              </a:solidFill>
              <a:latin typeface="Calibri"/>
              <a:ea typeface="+mn-ea"/>
              <a:cs typeface="+mn-cs"/>
            </a:rPr>
            <a:t>læknabréf</a:t>
          </a:r>
          <a:r>
            <a:rPr lang="is-IS" dirty="0" smtClean="0">
              <a:solidFill>
                <a:sysClr val="windowText" lastClr="000000">
                  <a:hueOff val="0"/>
                  <a:satOff val="0"/>
                  <a:lumOff val="0"/>
                  <a:alphaOff val="0"/>
                </a:sysClr>
              </a:solidFill>
              <a:latin typeface="Calibri"/>
              <a:ea typeface="+mn-ea"/>
              <a:cs typeface="+mn-cs"/>
            </a:rPr>
            <a:t> – kennsluráðgjafi sinnir forathugun erindanna</a:t>
          </a:r>
        </a:p>
      </dgm:t>
    </dgm:pt>
    <dgm:pt modelId="{5928DA8C-C126-44D2-953F-6256BB6D340E}" type="sibTrans" cxnId="{48075197-2126-4D91-89C3-30A1D44ECE3D}">
      <dgm:prSet/>
      <dgm:spPr/>
      <dgm:t>
        <a:bodyPr/>
        <a:lstStyle/>
        <a:p>
          <a:endParaRPr lang="is-IS"/>
        </a:p>
      </dgm:t>
    </dgm:pt>
    <dgm:pt modelId="{1915CD5B-C3F6-4565-8029-D7FC74D5BFD4}" type="parTrans" cxnId="{48075197-2126-4D91-89C3-30A1D44ECE3D}">
      <dgm:prSet/>
      <dgm:spPr/>
      <dgm:t>
        <a:bodyPr/>
        <a:lstStyle/>
        <a:p>
          <a:endParaRPr lang="is-IS"/>
        </a:p>
      </dgm:t>
    </dgm:pt>
    <dgm:pt modelId="{CF754441-5FD8-4B26-BFE0-5FF0C482AE15}">
      <dgm:prSet phldrT="[Texti]"/>
      <dgm:spPr>
        <a:xfrm>
          <a:off x="2336928" y="1250305"/>
          <a:ext cx="912845" cy="800162"/>
        </a:xfrm>
        <a:noFill/>
        <a:ln>
          <a:noFill/>
        </a:ln>
        <a:effectLst/>
      </dgm:spPr>
      <dgm:t>
        <a:bodyPr/>
        <a:lstStyle/>
        <a:p>
          <a:r>
            <a:rPr lang="is-IS" b="1" smtClean="0">
              <a:solidFill>
                <a:sysClr val="windowText" lastClr="000000">
                  <a:hueOff val="0"/>
                  <a:satOff val="0"/>
                  <a:lumOff val="0"/>
                  <a:alphaOff val="0"/>
                </a:sysClr>
              </a:solidFill>
              <a:latin typeface="Calibri"/>
              <a:ea typeface="+mn-ea"/>
              <a:cs typeface="+mn-cs"/>
            </a:rPr>
            <a:t>Skólamál</a:t>
          </a:r>
          <a:r>
            <a:rPr lang="is-IS" smtClean="0">
              <a:solidFill>
                <a:sysClr val="windowText" lastClr="000000">
                  <a:hueOff val="0"/>
                  <a:satOff val="0"/>
                  <a:lumOff val="0"/>
                  <a:alphaOff val="0"/>
                </a:sysClr>
              </a:solidFill>
              <a:latin typeface="Calibri"/>
              <a:ea typeface="+mn-ea"/>
              <a:cs typeface="+mn-cs"/>
            </a:rPr>
            <a:t> – tengiliður eða annar ráðgjafi ÞB sinnir erindi</a:t>
          </a:r>
        </a:p>
        <a:p>
          <a:r>
            <a:rPr lang="is-IS" b="1" smtClean="0">
              <a:solidFill>
                <a:sysClr val="windowText" lastClr="000000">
                  <a:hueOff val="0"/>
                  <a:satOff val="0"/>
                  <a:lumOff val="0"/>
                  <a:alphaOff val="0"/>
                </a:sysClr>
              </a:solidFill>
              <a:latin typeface="Calibri"/>
              <a:ea typeface="+mn-ea"/>
              <a:cs typeface="+mn-cs"/>
            </a:rPr>
            <a:t>Námskeið</a:t>
          </a:r>
          <a:r>
            <a:rPr lang="is-IS" b="0" smtClean="0">
              <a:solidFill>
                <a:sysClr val="windowText" lastClr="000000">
                  <a:hueOff val="0"/>
                  <a:satOff val="0"/>
                  <a:lumOff val="0"/>
                  <a:alphaOff val="0"/>
                </a:sysClr>
              </a:solidFill>
              <a:latin typeface="Calibri"/>
              <a:ea typeface="+mn-ea"/>
              <a:cs typeface="+mn-cs"/>
            </a:rPr>
            <a:t> – fyrir nemendur, foreldra og starfsfólk skólanna;</a:t>
          </a:r>
          <a:endParaRPr lang="is-IS" dirty="0">
            <a:solidFill>
              <a:sysClr val="windowText" lastClr="000000">
                <a:hueOff val="0"/>
                <a:satOff val="0"/>
                <a:lumOff val="0"/>
                <a:alphaOff val="0"/>
              </a:sysClr>
            </a:solidFill>
            <a:latin typeface="Calibri"/>
            <a:ea typeface="+mn-ea"/>
            <a:cs typeface="+mn-cs"/>
          </a:endParaRPr>
        </a:p>
      </dgm:t>
    </dgm:pt>
    <dgm:pt modelId="{FE2BB940-1150-4147-8871-E1911767E19E}" type="sibTrans" cxnId="{3AD4483B-B161-4859-8B4B-6E05FB7B7A7F}">
      <dgm:prSet/>
      <dgm:spPr/>
      <dgm:t>
        <a:bodyPr/>
        <a:lstStyle/>
        <a:p>
          <a:endParaRPr lang="is-IS"/>
        </a:p>
      </dgm:t>
    </dgm:pt>
    <dgm:pt modelId="{D0F53F2D-B866-4A96-BB95-A60433747041}" type="parTrans" cxnId="{3AD4483B-B161-4859-8B4B-6E05FB7B7A7F}">
      <dgm:prSet/>
      <dgm:spPr/>
      <dgm:t>
        <a:bodyPr/>
        <a:lstStyle/>
        <a:p>
          <a:endParaRPr lang="is-IS"/>
        </a:p>
      </dgm:t>
    </dgm:pt>
    <dgm:pt modelId="{3F02A0D7-F902-4B3C-9313-78D01F3C472E}">
      <dgm:prSet phldrT="[Texti]"/>
      <dgm:spPr>
        <a:xfrm>
          <a:off x="1219427" y="1526832"/>
          <a:ext cx="912845" cy="800162"/>
        </a:xfrm>
        <a:noFill/>
        <a:ln>
          <a:noFill/>
        </a:ln>
        <a:effectLst/>
      </dgm:spPr>
      <dgm:t>
        <a:bodyPr/>
        <a:lstStyle/>
        <a:p>
          <a:r>
            <a:rPr lang="is-IS" b="1" smtClean="0">
              <a:solidFill>
                <a:sysClr val="windowText" lastClr="000000">
                  <a:hueOff val="0"/>
                  <a:satOff val="0"/>
                  <a:lumOff val="0"/>
                  <a:alphaOff val="0"/>
                </a:sysClr>
              </a:solidFill>
              <a:latin typeface="Calibri"/>
              <a:ea typeface="+mn-ea"/>
              <a:cs typeface="+mn-cs"/>
            </a:rPr>
            <a:t>Bráðamál</a:t>
          </a:r>
          <a:r>
            <a:rPr lang="is-IS" smtClean="0">
              <a:solidFill>
                <a:sysClr val="windowText" lastClr="000000">
                  <a:hueOff val="0"/>
                  <a:satOff val="0"/>
                  <a:lumOff val="0"/>
                  <a:alphaOff val="0"/>
                </a:sysClr>
              </a:solidFill>
              <a:latin typeface="Calibri"/>
              <a:ea typeface="+mn-ea"/>
              <a:cs typeface="+mn-cs"/>
            </a:rPr>
            <a:t> – tengiliðir sinna þeim, tengist reglugerð og verklagsreglum</a:t>
          </a:r>
        </a:p>
        <a:p>
          <a:r>
            <a:rPr lang="is-IS" b="1" smtClean="0">
              <a:solidFill>
                <a:sysClr val="windowText" lastClr="000000">
                  <a:hueOff val="0"/>
                  <a:satOff val="0"/>
                  <a:lumOff val="0"/>
                  <a:alphaOff val="0"/>
                </a:sysClr>
              </a:solidFill>
              <a:latin typeface="Calibri"/>
              <a:ea typeface="+mn-ea"/>
              <a:cs typeface="+mn-cs"/>
            </a:rPr>
            <a:t>Viðtalsbeiðnir</a:t>
          </a:r>
          <a:r>
            <a:rPr lang="is-IS" smtClean="0">
              <a:solidFill>
                <a:sysClr val="windowText" lastClr="000000">
                  <a:hueOff val="0"/>
                  <a:satOff val="0"/>
                  <a:lumOff val="0"/>
                  <a:alphaOff val="0"/>
                </a:sysClr>
              </a:solidFill>
              <a:latin typeface="Calibri"/>
              <a:ea typeface="+mn-ea"/>
              <a:cs typeface="+mn-cs"/>
            </a:rPr>
            <a:t> – bæði foreldrar og starfsfólk geta óskað eftir viðtali (1-3) við tengiliði</a:t>
          </a:r>
        </a:p>
      </dgm:t>
    </dgm:pt>
    <dgm:pt modelId="{98D769C8-9568-40E3-BE24-4D4D81B76A42}" type="sibTrans" cxnId="{72F16912-129A-4179-8D5D-A98BD9C590C8}">
      <dgm:prSet/>
      <dgm:spPr/>
      <dgm:t>
        <a:bodyPr/>
        <a:lstStyle/>
        <a:p>
          <a:endParaRPr lang="is-IS"/>
        </a:p>
      </dgm:t>
    </dgm:pt>
    <dgm:pt modelId="{3383CBD4-4774-4A4E-B48A-49E32A581BE2}" type="parTrans" cxnId="{72F16912-129A-4179-8D5D-A98BD9C590C8}">
      <dgm:prSet/>
      <dgm:spPr/>
      <dgm:t>
        <a:bodyPr/>
        <a:lstStyle/>
        <a:p>
          <a:endParaRPr lang="is-IS"/>
        </a:p>
      </dgm:t>
    </dgm:pt>
    <dgm:pt modelId="{1EB1B951-C1C5-4C7C-AB8E-7D440405A61E}">
      <dgm:prSet/>
      <dgm:spPr/>
      <dgm:t>
        <a:bodyPr/>
        <a:lstStyle/>
        <a:p>
          <a:r>
            <a:rPr lang="is-IS" u="sng" dirty="0" smtClean="0">
              <a:solidFill>
                <a:sysClr val="windowText" lastClr="000000">
                  <a:hueOff val="0"/>
                  <a:satOff val="0"/>
                  <a:lumOff val="0"/>
                  <a:alphaOff val="0"/>
                </a:sysClr>
              </a:solidFill>
              <a:latin typeface="Calibri"/>
              <a:ea typeface="+mn-ea"/>
              <a:cs typeface="+mn-cs"/>
            </a:rPr>
            <a:t>Námstengdur vandi</a:t>
          </a:r>
          <a:r>
            <a:rPr lang="is-IS" dirty="0" smtClean="0">
              <a:solidFill>
                <a:sysClr val="windowText" lastClr="000000">
                  <a:hueOff val="0"/>
                  <a:satOff val="0"/>
                  <a:lumOff val="0"/>
                  <a:alphaOff val="0"/>
                </a:sysClr>
              </a:solidFill>
              <a:latin typeface="Calibri"/>
              <a:ea typeface="+mn-ea"/>
              <a:cs typeface="+mn-cs"/>
            </a:rPr>
            <a:t>; Lestrarlestin </a:t>
          </a:r>
          <a:endParaRPr lang="is-IS" dirty="0">
            <a:solidFill>
              <a:sysClr val="windowText" lastClr="000000">
                <a:hueOff val="0"/>
                <a:satOff val="0"/>
                <a:lumOff val="0"/>
                <a:alphaOff val="0"/>
              </a:sysClr>
            </a:solidFill>
            <a:latin typeface="Calibri"/>
            <a:ea typeface="+mn-ea"/>
            <a:cs typeface="+mn-cs"/>
          </a:endParaRPr>
        </a:p>
      </dgm:t>
    </dgm:pt>
    <dgm:pt modelId="{FB14359C-3C7A-44B5-8CFA-2FF8169D0E8D}" type="sibTrans" cxnId="{6B0E0848-570B-4E73-A16E-0D2876B3B547}">
      <dgm:prSet/>
      <dgm:spPr/>
      <dgm:t>
        <a:bodyPr/>
        <a:lstStyle/>
        <a:p>
          <a:endParaRPr lang="is-IS"/>
        </a:p>
      </dgm:t>
    </dgm:pt>
    <dgm:pt modelId="{63707C2F-BF00-4C32-9421-ACA4ABF1A9ED}" type="parTrans" cxnId="{6B0E0848-570B-4E73-A16E-0D2876B3B547}">
      <dgm:prSet/>
      <dgm:spPr/>
      <dgm:t>
        <a:bodyPr/>
        <a:lstStyle/>
        <a:p>
          <a:endParaRPr lang="is-IS"/>
        </a:p>
      </dgm:t>
    </dgm:pt>
    <dgm:pt modelId="{65D2A8FB-1199-48A4-A316-0BC791C4E09E}">
      <dgm:prSet/>
      <dgm:spPr/>
      <dgm:t>
        <a:bodyPr/>
        <a:lstStyle/>
        <a:p>
          <a:r>
            <a:rPr lang="is-IS" u="sng" dirty="0" smtClean="0">
              <a:solidFill>
                <a:sysClr val="windowText" lastClr="000000">
                  <a:hueOff val="0"/>
                  <a:satOff val="0"/>
                  <a:lumOff val="0"/>
                  <a:alphaOff val="0"/>
                </a:sysClr>
              </a:solidFill>
              <a:latin typeface="Calibri"/>
              <a:ea typeface="+mn-ea"/>
              <a:cs typeface="+mn-cs"/>
            </a:rPr>
            <a:t>Félagsfærnivandi</a:t>
          </a:r>
          <a:r>
            <a:rPr lang="is-IS" dirty="0" smtClean="0">
              <a:solidFill>
                <a:sysClr val="windowText" lastClr="000000">
                  <a:hueOff val="0"/>
                  <a:satOff val="0"/>
                  <a:lumOff val="0"/>
                  <a:alphaOff val="0"/>
                </a:sysClr>
              </a:solidFill>
              <a:latin typeface="Calibri"/>
              <a:ea typeface="+mn-ea"/>
              <a:cs typeface="+mn-cs"/>
            </a:rPr>
            <a:t>; PEERS</a:t>
          </a:r>
          <a:endParaRPr lang="is-IS" dirty="0">
            <a:solidFill>
              <a:sysClr val="windowText" lastClr="000000">
                <a:hueOff val="0"/>
                <a:satOff val="0"/>
                <a:lumOff val="0"/>
                <a:alphaOff val="0"/>
              </a:sysClr>
            </a:solidFill>
            <a:latin typeface="Calibri"/>
            <a:ea typeface="+mn-ea"/>
            <a:cs typeface="+mn-cs"/>
          </a:endParaRPr>
        </a:p>
      </dgm:t>
    </dgm:pt>
    <dgm:pt modelId="{7E874C84-B3E6-4E49-A913-7D78FE497E8A}" type="sibTrans" cxnId="{6F42BC99-6D8B-4EE9-84A4-D911A41CB413}">
      <dgm:prSet/>
      <dgm:spPr/>
      <dgm:t>
        <a:bodyPr/>
        <a:lstStyle/>
        <a:p>
          <a:endParaRPr lang="is-IS"/>
        </a:p>
      </dgm:t>
    </dgm:pt>
    <dgm:pt modelId="{7DFD9FCD-B6D8-4B77-B1B0-3DF9AED9F92B}" type="parTrans" cxnId="{6F42BC99-6D8B-4EE9-84A4-D911A41CB413}">
      <dgm:prSet/>
      <dgm:spPr/>
      <dgm:t>
        <a:bodyPr/>
        <a:lstStyle/>
        <a:p>
          <a:endParaRPr lang="is-IS"/>
        </a:p>
      </dgm:t>
    </dgm:pt>
    <dgm:pt modelId="{71025C84-EBED-4542-BC3A-041ED2A5BB9E}">
      <dgm:prSet/>
      <dgm:spPr/>
      <dgm:t>
        <a:bodyPr/>
        <a:lstStyle/>
        <a:p>
          <a:r>
            <a:rPr lang="is-IS" u="sng" dirty="0" smtClean="0">
              <a:solidFill>
                <a:sysClr val="windowText" lastClr="000000">
                  <a:hueOff val="0"/>
                  <a:satOff val="0"/>
                  <a:lumOff val="0"/>
                  <a:alphaOff val="0"/>
                </a:sysClr>
              </a:solidFill>
              <a:latin typeface="Calibri"/>
              <a:ea typeface="+mn-ea"/>
              <a:cs typeface="+mn-cs"/>
            </a:rPr>
            <a:t>Tilfinningavandi</a:t>
          </a:r>
          <a:r>
            <a:rPr lang="is-IS" dirty="0" smtClean="0">
              <a:solidFill>
                <a:sysClr val="windowText" lastClr="000000">
                  <a:hueOff val="0"/>
                  <a:satOff val="0"/>
                  <a:lumOff val="0"/>
                  <a:alphaOff val="0"/>
                </a:sysClr>
              </a:solidFill>
              <a:latin typeface="Calibri"/>
              <a:ea typeface="+mn-ea"/>
              <a:cs typeface="+mn-cs"/>
            </a:rPr>
            <a:t>; Klókir litlir krakkar, Klókir krakkar, Mér líður eins og ég hugsa og Fjörkálfar</a:t>
          </a:r>
          <a:endParaRPr lang="is-IS" dirty="0">
            <a:solidFill>
              <a:sysClr val="windowText" lastClr="000000">
                <a:hueOff val="0"/>
                <a:satOff val="0"/>
                <a:lumOff val="0"/>
                <a:alphaOff val="0"/>
              </a:sysClr>
            </a:solidFill>
            <a:latin typeface="Calibri"/>
            <a:ea typeface="+mn-ea"/>
            <a:cs typeface="+mn-cs"/>
          </a:endParaRPr>
        </a:p>
      </dgm:t>
    </dgm:pt>
    <dgm:pt modelId="{B12D287E-AD45-4097-BBA0-B86AD409D461}" type="sibTrans" cxnId="{9EE9DC0B-FC0F-4FE9-92A9-0F9ED8E694B5}">
      <dgm:prSet/>
      <dgm:spPr/>
      <dgm:t>
        <a:bodyPr/>
        <a:lstStyle/>
        <a:p>
          <a:endParaRPr lang="is-IS"/>
        </a:p>
      </dgm:t>
    </dgm:pt>
    <dgm:pt modelId="{1CB7A283-8F8A-478D-92B3-4EFE653BD8E6}" type="parTrans" cxnId="{9EE9DC0B-FC0F-4FE9-92A9-0F9ED8E694B5}">
      <dgm:prSet/>
      <dgm:spPr/>
      <dgm:t>
        <a:bodyPr/>
        <a:lstStyle/>
        <a:p>
          <a:endParaRPr lang="is-IS"/>
        </a:p>
      </dgm:t>
    </dgm:pt>
    <dgm:pt modelId="{CDFB2204-DF48-4F6C-AB70-BFE7BA26703D}" type="pres">
      <dgm:prSet presAssocID="{C007ED16-B343-410A-99E8-7583C74D3F92}" presName="rootnode" presStyleCnt="0">
        <dgm:presLayoutVars>
          <dgm:chMax/>
          <dgm:chPref/>
          <dgm:dir/>
          <dgm:animLvl val="lvl"/>
        </dgm:presLayoutVars>
      </dgm:prSet>
      <dgm:spPr/>
      <dgm:t>
        <a:bodyPr/>
        <a:lstStyle/>
        <a:p>
          <a:endParaRPr lang="is-IS"/>
        </a:p>
      </dgm:t>
    </dgm:pt>
    <dgm:pt modelId="{C329EAF1-24CB-4BCF-8B32-533BAB747E1F}" type="pres">
      <dgm:prSet presAssocID="{3D7CC3A1-9F4F-4DEC-B624-D08F8B1235A3}" presName="composite" presStyleCnt="0"/>
      <dgm:spPr/>
    </dgm:pt>
    <dgm:pt modelId="{03366BD2-6489-4382-A8E5-45E5AA7E1C63}" type="pres">
      <dgm:prSet presAssocID="{3D7CC3A1-9F4F-4DEC-B624-D08F8B1235A3}" presName="LShape" presStyleLbl="alignNode1" presStyleIdx="0" presStyleCnt="9"/>
      <dgm:spPr>
        <a:xfrm rot="5400000">
          <a:off x="203358" y="1501251"/>
          <a:ext cx="607652" cy="1011120"/>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is-IS"/>
        </a:p>
      </dgm:t>
    </dgm:pt>
    <dgm:pt modelId="{E89BCCF3-948D-4FFF-86BD-3521035510E0}" type="pres">
      <dgm:prSet presAssocID="{3D7CC3A1-9F4F-4DEC-B624-D08F8B1235A3}" presName="ParentText" presStyleLbl="revTx" presStyleIdx="0" presStyleCnt="5">
        <dgm:presLayoutVars>
          <dgm:chMax val="0"/>
          <dgm:chPref val="0"/>
          <dgm:bulletEnabled val="1"/>
        </dgm:presLayoutVars>
      </dgm:prSet>
      <dgm:spPr>
        <a:prstGeom prst="rect">
          <a:avLst/>
        </a:prstGeom>
      </dgm:spPr>
      <dgm:t>
        <a:bodyPr/>
        <a:lstStyle/>
        <a:p>
          <a:endParaRPr lang="is-IS"/>
        </a:p>
      </dgm:t>
    </dgm:pt>
    <dgm:pt modelId="{A1E10500-F5D0-4397-A432-C0173D28D171}" type="pres">
      <dgm:prSet presAssocID="{3D7CC3A1-9F4F-4DEC-B624-D08F8B1235A3}" presName="Triangle" presStyleLbl="alignNode1" presStyleIdx="1" presStyleCnt="9"/>
      <dgm:spPr>
        <a:xfrm>
          <a:off x="842536" y="1426811"/>
          <a:ext cx="172234" cy="172234"/>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is-IS"/>
        </a:p>
      </dgm:t>
    </dgm:pt>
    <dgm:pt modelId="{76DC1253-78AB-4560-AA5A-CBD34A8B12CC}" type="pres">
      <dgm:prSet presAssocID="{73B6254A-A97F-4D4C-B09F-09DAD8449778}" presName="sibTrans" presStyleCnt="0"/>
      <dgm:spPr/>
    </dgm:pt>
    <dgm:pt modelId="{699EECE1-F53D-4078-998F-8BBC807A1ED8}" type="pres">
      <dgm:prSet presAssocID="{73B6254A-A97F-4D4C-B09F-09DAD8449778}" presName="space" presStyleCnt="0"/>
      <dgm:spPr/>
    </dgm:pt>
    <dgm:pt modelId="{E5A2183E-69B7-4D43-A753-0567D138D932}" type="pres">
      <dgm:prSet presAssocID="{3F02A0D7-F902-4B3C-9313-78D01F3C472E}" presName="composite" presStyleCnt="0"/>
      <dgm:spPr/>
    </dgm:pt>
    <dgm:pt modelId="{561D5DC6-8625-4FA3-BA87-E874F798C812}" type="pres">
      <dgm:prSet presAssocID="{3F02A0D7-F902-4B3C-9313-78D01F3C472E}" presName="LShape" presStyleLbl="alignNode1" presStyleIdx="2" presStyleCnt="9"/>
      <dgm:spPr>
        <a:xfrm rot="5400000">
          <a:off x="1320859" y="1224724"/>
          <a:ext cx="607652" cy="1011120"/>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is-IS"/>
        </a:p>
      </dgm:t>
    </dgm:pt>
    <dgm:pt modelId="{8FB7CB57-20A4-465A-8E62-26BCA85271D4}" type="pres">
      <dgm:prSet presAssocID="{3F02A0D7-F902-4B3C-9313-78D01F3C472E}" presName="ParentText" presStyleLbl="revTx" presStyleIdx="1" presStyleCnt="5">
        <dgm:presLayoutVars>
          <dgm:chMax val="0"/>
          <dgm:chPref val="0"/>
          <dgm:bulletEnabled val="1"/>
        </dgm:presLayoutVars>
      </dgm:prSet>
      <dgm:spPr>
        <a:prstGeom prst="rect">
          <a:avLst/>
        </a:prstGeom>
      </dgm:spPr>
      <dgm:t>
        <a:bodyPr/>
        <a:lstStyle/>
        <a:p>
          <a:endParaRPr lang="is-IS"/>
        </a:p>
      </dgm:t>
    </dgm:pt>
    <dgm:pt modelId="{7811A03A-DC1E-4101-987B-87ABAEB45BF2}" type="pres">
      <dgm:prSet presAssocID="{3F02A0D7-F902-4B3C-9313-78D01F3C472E}" presName="Triangle" presStyleLbl="alignNode1" presStyleIdx="3" presStyleCnt="9"/>
      <dgm:spPr>
        <a:xfrm>
          <a:off x="1960037" y="1150285"/>
          <a:ext cx="172234" cy="172234"/>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is-IS"/>
        </a:p>
      </dgm:t>
    </dgm:pt>
    <dgm:pt modelId="{94180E68-CC44-4307-A8E8-FF98C192EBD0}" type="pres">
      <dgm:prSet presAssocID="{98D769C8-9568-40E3-BE24-4D4D81B76A42}" presName="sibTrans" presStyleCnt="0"/>
      <dgm:spPr/>
    </dgm:pt>
    <dgm:pt modelId="{F81608C7-36FC-4AB8-9987-3F39A72FA2B5}" type="pres">
      <dgm:prSet presAssocID="{98D769C8-9568-40E3-BE24-4D4D81B76A42}" presName="space" presStyleCnt="0"/>
      <dgm:spPr/>
    </dgm:pt>
    <dgm:pt modelId="{21209B1C-8770-4922-B40C-B21924620C7A}" type="pres">
      <dgm:prSet presAssocID="{CF754441-5FD8-4B26-BFE0-5FF0C482AE15}" presName="composite" presStyleCnt="0"/>
      <dgm:spPr/>
    </dgm:pt>
    <dgm:pt modelId="{AC034425-1436-4BCA-B192-46263A94835C}" type="pres">
      <dgm:prSet presAssocID="{CF754441-5FD8-4B26-BFE0-5FF0C482AE15}" presName="LShape" presStyleLbl="alignNode1" presStyleIdx="4" presStyleCnt="9"/>
      <dgm:spPr>
        <a:xfrm rot="5400000">
          <a:off x="2438360" y="948198"/>
          <a:ext cx="607652" cy="1011120"/>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is-IS"/>
        </a:p>
      </dgm:t>
    </dgm:pt>
    <dgm:pt modelId="{D782A82C-E2EE-449D-A885-C571E52D407E}" type="pres">
      <dgm:prSet presAssocID="{CF754441-5FD8-4B26-BFE0-5FF0C482AE15}" presName="ParentText" presStyleLbl="revTx" presStyleIdx="2" presStyleCnt="5">
        <dgm:presLayoutVars>
          <dgm:chMax val="0"/>
          <dgm:chPref val="0"/>
          <dgm:bulletEnabled val="1"/>
        </dgm:presLayoutVars>
      </dgm:prSet>
      <dgm:spPr>
        <a:prstGeom prst="rect">
          <a:avLst/>
        </a:prstGeom>
      </dgm:spPr>
      <dgm:t>
        <a:bodyPr/>
        <a:lstStyle/>
        <a:p>
          <a:endParaRPr lang="is-IS"/>
        </a:p>
      </dgm:t>
    </dgm:pt>
    <dgm:pt modelId="{0757749F-89D4-4723-94AA-F5E4B16345B9}" type="pres">
      <dgm:prSet presAssocID="{CF754441-5FD8-4B26-BFE0-5FF0C482AE15}" presName="Triangle" presStyleLbl="alignNode1" presStyleIdx="5" presStyleCnt="9"/>
      <dgm:spPr>
        <a:xfrm>
          <a:off x="3077538" y="873758"/>
          <a:ext cx="172234" cy="172234"/>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is-IS"/>
        </a:p>
      </dgm:t>
    </dgm:pt>
    <dgm:pt modelId="{DBD2D2FE-99FF-422C-BDBF-A6FC42420B4B}" type="pres">
      <dgm:prSet presAssocID="{FE2BB940-1150-4147-8871-E1911767E19E}" presName="sibTrans" presStyleCnt="0"/>
      <dgm:spPr/>
    </dgm:pt>
    <dgm:pt modelId="{EBA21A18-9349-440E-B30F-3BB07D8DFB62}" type="pres">
      <dgm:prSet presAssocID="{FE2BB940-1150-4147-8871-E1911767E19E}" presName="space" presStyleCnt="0"/>
      <dgm:spPr/>
    </dgm:pt>
    <dgm:pt modelId="{0B5E36DA-37EB-4AD5-9489-327CED72CE2E}" type="pres">
      <dgm:prSet presAssocID="{9BCA1B36-9EB9-458A-B542-A0DF36DFE139}" presName="composite" presStyleCnt="0"/>
      <dgm:spPr/>
    </dgm:pt>
    <dgm:pt modelId="{241D279E-D6AE-4923-B296-9586B3D90E2A}" type="pres">
      <dgm:prSet presAssocID="{9BCA1B36-9EB9-458A-B542-A0DF36DFE139}" presName="LShape" presStyleLbl="alignNode1" presStyleIdx="6" presStyleCnt="9"/>
      <dgm:spPr>
        <a:xfrm rot="5400000">
          <a:off x="3555861" y="671671"/>
          <a:ext cx="607652" cy="1011120"/>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is-IS"/>
        </a:p>
      </dgm:t>
    </dgm:pt>
    <dgm:pt modelId="{CC3EAB9C-A00F-470E-8037-87E91C93795E}" type="pres">
      <dgm:prSet presAssocID="{9BCA1B36-9EB9-458A-B542-A0DF36DFE139}" presName="ParentText" presStyleLbl="revTx" presStyleIdx="3" presStyleCnt="5">
        <dgm:presLayoutVars>
          <dgm:chMax val="0"/>
          <dgm:chPref val="0"/>
          <dgm:bulletEnabled val="1"/>
        </dgm:presLayoutVars>
      </dgm:prSet>
      <dgm:spPr>
        <a:prstGeom prst="rect">
          <a:avLst/>
        </a:prstGeom>
      </dgm:spPr>
      <dgm:t>
        <a:bodyPr/>
        <a:lstStyle/>
        <a:p>
          <a:endParaRPr lang="is-IS"/>
        </a:p>
      </dgm:t>
    </dgm:pt>
    <dgm:pt modelId="{BC37BE69-D3E5-4217-AD08-F07BBEC8923E}" type="pres">
      <dgm:prSet presAssocID="{9BCA1B36-9EB9-458A-B542-A0DF36DFE139}" presName="Triangle" presStyleLbl="alignNode1" presStyleIdx="7" presStyleCnt="9"/>
      <dgm:spPr>
        <a:xfrm>
          <a:off x="4195039" y="597231"/>
          <a:ext cx="172234" cy="172234"/>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is-IS"/>
        </a:p>
      </dgm:t>
    </dgm:pt>
    <dgm:pt modelId="{F489EB2C-964A-49F6-88DF-959BB31A226C}" type="pres">
      <dgm:prSet presAssocID="{5928DA8C-C126-44D2-953F-6256BB6D340E}" presName="sibTrans" presStyleCnt="0"/>
      <dgm:spPr/>
    </dgm:pt>
    <dgm:pt modelId="{EB4B4C19-D58F-4231-95B3-B85573120B90}" type="pres">
      <dgm:prSet presAssocID="{5928DA8C-C126-44D2-953F-6256BB6D340E}" presName="space" presStyleCnt="0"/>
      <dgm:spPr/>
    </dgm:pt>
    <dgm:pt modelId="{6F21E610-A13E-495C-843F-058DB78BFA72}" type="pres">
      <dgm:prSet presAssocID="{F36DD99D-8FAB-4D75-9499-FABE052F3256}" presName="composite" presStyleCnt="0"/>
      <dgm:spPr/>
    </dgm:pt>
    <dgm:pt modelId="{A49F45E0-94CA-4E8F-A43E-4ED4BB434193}" type="pres">
      <dgm:prSet presAssocID="{F36DD99D-8FAB-4D75-9499-FABE052F3256}" presName="LShape" presStyleLbl="alignNode1" presStyleIdx="8" presStyleCnt="9" custLinFactNeighborX="272"/>
      <dgm:spPr>
        <a:xfrm rot="5400000">
          <a:off x="4673362" y="395144"/>
          <a:ext cx="607652" cy="1011120"/>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is-IS"/>
        </a:p>
      </dgm:t>
    </dgm:pt>
    <dgm:pt modelId="{1C6F8DFD-4871-4DAC-A610-7DA9E8F5FDC0}" type="pres">
      <dgm:prSet presAssocID="{F36DD99D-8FAB-4D75-9499-FABE052F3256}" presName="ParentText" presStyleLbl="revTx" presStyleIdx="4" presStyleCnt="5">
        <dgm:presLayoutVars>
          <dgm:chMax val="0"/>
          <dgm:chPref val="0"/>
          <dgm:bulletEnabled val="1"/>
        </dgm:presLayoutVars>
      </dgm:prSet>
      <dgm:spPr>
        <a:prstGeom prst="rect">
          <a:avLst/>
        </a:prstGeom>
      </dgm:spPr>
      <dgm:t>
        <a:bodyPr/>
        <a:lstStyle/>
        <a:p>
          <a:endParaRPr lang="is-IS"/>
        </a:p>
      </dgm:t>
    </dgm:pt>
  </dgm:ptLst>
  <dgm:cxnLst>
    <dgm:cxn modelId="{322CF6A9-99F5-4EEC-B117-87421D05A1BB}" type="presOf" srcId="{3F02A0D7-F902-4B3C-9313-78D01F3C472E}" destId="{8FB7CB57-20A4-465A-8E62-26BCA85271D4}" srcOrd="0" destOrd="0" presId="urn:microsoft.com/office/officeart/2009/3/layout/StepUpProcess"/>
    <dgm:cxn modelId="{341F7AAB-F09D-41EE-AF09-0E56982ACA79}" type="presOf" srcId="{C007ED16-B343-410A-99E8-7583C74D3F92}" destId="{CDFB2204-DF48-4F6C-AB70-BFE7BA26703D}" srcOrd="0" destOrd="0" presId="urn:microsoft.com/office/officeart/2009/3/layout/StepUpProcess"/>
    <dgm:cxn modelId="{A3D13500-0FA2-47A1-A948-FF2E8DDB9693}" type="presOf" srcId="{F36DD99D-8FAB-4D75-9499-FABE052F3256}" destId="{1C6F8DFD-4871-4DAC-A610-7DA9E8F5FDC0}" srcOrd="0" destOrd="0" presId="urn:microsoft.com/office/officeart/2009/3/layout/StepUpProcess"/>
    <dgm:cxn modelId="{5FAEAB29-EC44-4A3D-B590-A97FEA79BD89}" srcId="{C007ED16-B343-410A-99E8-7583C74D3F92}" destId="{F36DD99D-8FAB-4D75-9499-FABE052F3256}" srcOrd="4" destOrd="0" parTransId="{A7D4048E-DD8C-43F9-9E2B-4425D02F8048}" sibTransId="{DD643741-C5AF-4018-9F9B-DF512B599355}"/>
    <dgm:cxn modelId="{72F16912-129A-4179-8D5D-A98BD9C590C8}" srcId="{C007ED16-B343-410A-99E8-7583C74D3F92}" destId="{3F02A0D7-F902-4B3C-9313-78D01F3C472E}" srcOrd="1" destOrd="0" parTransId="{3383CBD4-4774-4A4E-B48A-49E32A581BE2}" sibTransId="{98D769C8-9568-40E3-BE24-4D4D81B76A42}"/>
    <dgm:cxn modelId="{E9EB7B1D-4519-4C3F-B006-C19ABCEDD2A9}" type="presOf" srcId="{9BCA1B36-9EB9-458A-B542-A0DF36DFE139}" destId="{CC3EAB9C-A00F-470E-8037-87E91C93795E}" srcOrd="0" destOrd="0" presId="urn:microsoft.com/office/officeart/2009/3/layout/StepUpProcess"/>
    <dgm:cxn modelId="{48075197-2126-4D91-89C3-30A1D44ECE3D}" srcId="{C007ED16-B343-410A-99E8-7583C74D3F92}" destId="{9BCA1B36-9EB9-458A-B542-A0DF36DFE139}" srcOrd="3" destOrd="0" parTransId="{1915CD5B-C3F6-4565-8029-D7FC74D5BFD4}" sibTransId="{5928DA8C-C126-44D2-953F-6256BB6D340E}"/>
    <dgm:cxn modelId="{9EE9DC0B-FC0F-4FE9-92A9-0F9ED8E694B5}" srcId="{CF754441-5FD8-4B26-BFE0-5FF0C482AE15}" destId="{71025C84-EBED-4542-BC3A-041ED2A5BB9E}" srcOrd="0" destOrd="0" parTransId="{1CB7A283-8F8A-478D-92B3-4EFE653BD8E6}" sibTransId="{B12D287E-AD45-4097-BBA0-B86AD409D461}"/>
    <dgm:cxn modelId="{6F42BC99-6D8B-4EE9-84A4-D911A41CB413}" srcId="{CF754441-5FD8-4B26-BFE0-5FF0C482AE15}" destId="{65D2A8FB-1199-48A4-A316-0BC791C4E09E}" srcOrd="1" destOrd="0" parTransId="{7DFD9FCD-B6D8-4B77-B1B0-3DF9AED9F92B}" sibTransId="{7E874C84-B3E6-4E49-A913-7D78FE497E8A}"/>
    <dgm:cxn modelId="{CE87DABD-6CE8-4FB1-A172-3D812973A913}" type="presOf" srcId="{65D2A8FB-1199-48A4-A316-0BC791C4E09E}" destId="{D782A82C-E2EE-449D-A885-C571E52D407E}" srcOrd="0" destOrd="2" presId="urn:microsoft.com/office/officeart/2009/3/layout/StepUpProcess"/>
    <dgm:cxn modelId="{B914BB21-76AF-4FA6-8426-D304DB0D6F07}" type="presOf" srcId="{CF754441-5FD8-4B26-BFE0-5FF0C482AE15}" destId="{D782A82C-E2EE-449D-A885-C571E52D407E}" srcOrd="0" destOrd="0" presId="urn:microsoft.com/office/officeart/2009/3/layout/StepUpProcess"/>
    <dgm:cxn modelId="{3AD4483B-B161-4859-8B4B-6E05FB7B7A7F}" srcId="{C007ED16-B343-410A-99E8-7583C74D3F92}" destId="{CF754441-5FD8-4B26-BFE0-5FF0C482AE15}" srcOrd="2" destOrd="0" parTransId="{D0F53F2D-B866-4A96-BB95-A60433747041}" sibTransId="{FE2BB940-1150-4147-8871-E1911767E19E}"/>
    <dgm:cxn modelId="{068640B1-2963-4D86-AABC-79D5AB4A78BC}" srcId="{C007ED16-B343-410A-99E8-7583C74D3F92}" destId="{3D7CC3A1-9F4F-4DEC-B624-D08F8B1235A3}" srcOrd="0" destOrd="0" parTransId="{CBE499BD-939B-46CA-ACEA-A2AF178FBB14}" sibTransId="{73B6254A-A97F-4D4C-B09F-09DAD8449778}"/>
    <dgm:cxn modelId="{6B0E0848-570B-4E73-A16E-0D2876B3B547}" srcId="{CF754441-5FD8-4B26-BFE0-5FF0C482AE15}" destId="{1EB1B951-C1C5-4C7C-AB8E-7D440405A61E}" srcOrd="2" destOrd="0" parTransId="{63707C2F-BF00-4C32-9421-ACA4ABF1A9ED}" sibTransId="{FB14359C-3C7A-44B5-8CFA-2FF8169D0E8D}"/>
    <dgm:cxn modelId="{548EC96F-F03F-4EAC-8F58-7AEDD4BCDD29}" type="presOf" srcId="{71025C84-EBED-4542-BC3A-041ED2A5BB9E}" destId="{D782A82C-E2EE-449D-A885-C571E52D407E}" srcOrd="0" destOrd="1" presId="urn:microsoft.com/office/officeart/2009/3/layout/StepUpProcess"/>
    <dgm:cxn modelId="{922AC648-EB1C-4202-A020-D8EC34878D29}" type="presOf" srcId="{3D7CC3A1-9F4F-4DEC-B624-D08F8B1235A3}" destId="{E89BCCF3-948D-4FFF-86BD-3521035510E0}" srcOrd="0" destOrd="0" presId="urn:microsoft.com/office/officeart/2009/3/layout/StepUpProcess"/>
    <dgm:cxn modelId="{B0413AA6-6277-484B-9EEC-2781F126A9C3}" type="presOf" srcId="{1EB1B951-C1C5-4C7C-AB8E-7D440405A61E}" destId="{D782A82C-E2EE-449D-A885-C571E52D407E}" srcOrd="0" destOrd="3" presId="urn:microsoft.com/office/officeart/2009/3/layout/StepUpProcess"/>
    <dgm:cxn modelId="{8D3E8557-E13F-4707-93E9-00DF0EDC4044}" type="presParOf" srcId="{CDFB2204-DF48-4F6C-AB70-BFE7BA26703D}" destId="{C329EAF1-24CB-4BCF-8B32-533BAB747E1F}" srcOrd="0" destOrd="0" presId="urn:microsoft.com/office/officeart/2009/3/layout/StepUpProcess"/>
    <dgm:cxn modelId="{2DF3D83C-F456-4649-8556-E5C434D98DAD}" type="presParOf" srcId="{C329EAF1-24CB-4BCF-8B32-533BAB747E1F}" destId="{03366BD2-6489-4382-A8E5-45E5AA7E1C63}" srcOrd="0" destOrd="0" presId="urn:microsoft.com/office/officeart/2009/3/layout/StepUpProcess"/>
    <dgm:cxn modelId="{8AA53F41-D478-4954-9B82-F5287D298295}" type="presParOf" srcId="{C329EAF1-24CB-4BCF-8B32-533BAB747E1F}" destId="{E89BCCF3-948D-4FFF-86BD-3521035510E0}" srcOrd="1" destOrd="0" presId="urn:microsoft.com/office/officeart/2009/3/layout/StepUpProcess"/>
    <dgm:cxn modelId="{44F4F9B9-AD91-4DA6-83DC-2F387586765F}" type="presParOf" srcId="{C329EAF1-24CB-4BCF-8B32-533BAB747E1F}" destId="{A1E10500-F5D0-4397-A432-C0173D28D171}" srcOrd="2" destOrd="0" presId="urn:microsoft.com/office/officeart/2009/3/layout/StepUpProcess"/>
    <dgm:cxn modelId="{F971CB84-225D-43B8-91AD-2469C6B22FFD}" type="presParOf" srcId="{CDFB2204-DF48-4F6C-AB70-BFE7BA26703D}" destId="{76DC1253-78AB-4560-AA5A-CBD34A8B12CC}" srcOrd="1" destOrd="0" presId="urn:microsoft.com/office/officeart/2009/3/layout/StepUpProcess"/>
    <dgm:cxn modelId="{C1BB2CB2-A951-4A86-B69B-1E64D509447C}" type="presParOf" srcId="{76DC1253-78AB-4560-AA5A-CBD34A8B12CC}" destId="{699EECE1-F53D-4078-998F-8BBC807A1ED8}" srcOrd="0" destOrd="0" presId="urn:microsoft.com/office/officeart/2009/3/layout/StepUpProcess"/>
    <dgm:cxn modelId="{6A3533AA-C2D3-4B3C-A142-AA252A12FF21}" type="presParOf" srcId="{CDFB2204-DF48-4F6C-AB70-BFE7BA26703D}" destId="{E5A2183E-69B7-4D43-A753-0567D138D932}" srcOrd="2" destOrd="0" presId="urn:microsoft.com/office/officeart/2009/3/layout/StepUpProcess"/>
    <dgm:cxn modelId="{479F84EE-3768-4111-AFB9-D2DFCDB2CEE5}" type="presParOf" srcId="{E5A2183E-69B7-4D43-A753-0567D138D932}" destId="{561D5DC6-8625-4FA3-BA87-E874F798C812}" srcOrd="0" destOrd="0" presId="urn:microsoft.com/office/officeart/2009/3/layout/StepUpProcess"/>
    <dgm:cxn modelId="{9AD16B20-17AF-478E-AA91-63D0F9A7206D}" type="presParOf" srcId="{E5A2183E-69B7-4D43-A753-0567D138D932}" destId="{8FB7CB57-20A4-465A-8E62-26BCA85271D4}" srcOrd="1" destOrd="0" presId="urn:microsoft.com/office/officeart/2009/3/layout/StepUpProcess"/>
    <dgm:cxn modelId="{9BD62BDC-AF94-4A05-B04E-9A8D22BAC554}" type="presParOf" srcId="{E5A2183E-69B7-4D43-A753-0567D138D932}" destId="{7811A03A-DC1E-4101-987B-87ABAEB45BF2}" srcOrd="2" destOrd="0" presId="urn:microsoft.com/office/officeart/2009/3/layout/StepUpProcess"/>
    <dgm:cxn modelId="{B7B3D54B-D98A-4DB5-A789-F398EAE577C9}" type="presParOf" srcId="{CDFB2204-DF48-4F6C-AB70-BFE7BA26703D}" destId="{94180E68-CC44-4307-A8E8-FF98C192EBD0}" srcOrd="3" destOrd="0" presId="urn:microsoft.com/office/officeart/2009/3/layout/StepUpProcess"/>
    <dgm:cxn modelId="{BA7FB5C2-99A1-4E3D-A3C4-875DB95BCE52}" type="presParOf" srcId="{94180E68-CC44-4307-A8E8-FF98C192EBD0}" destId="{F81608C7-36FC-4AB8-9987-3F39A72FA2B5}" srcOrd="0" destOrd="0" presId="urn:microsoft.com/office/officeart/2009/3/layout/StepUpProcess"/>
    <dgm:cxn modelId="{3894E330-FD7E-4FE0-B610-E842089EE7FD}" type="presParOf" srcId="{CDFB2204-DF48-4F6C-AB70-BFE7BA26703D}" destId="{21209B1C-8770-4922-B40C-B21924620C7A}" srcOrd="4" destOrd="0" presId="urn:microsoft.com/office/officeart/2009/3/layout/StepUpProcess"/>
    <dgm:cxn modelId="{EC87D4F2-6602-4409-BA75-80AABF3ED724}" type="presParOf" srcId="{21209B1C-8770-4922-B40C-B21924620C7A}" destId="{AC034425-1436-4BCA-B192-46263A94835C}" srcOrd="0" destOrd="0" presId="urn:microsoft.com/office/officeart/2009/3/layout/StepUpProcess"/>
    <dgm:cxn modelId="{280A87FA-FBC7-4B1B-9AC0-86FC2C13C30D}" type="presParOf" srcId="{21209B1C-8770-4922-B40C-B21924620C7A}" destId="{D782A82C-E2EE-449D-A885-C571E52D407E}" srcOrd="1" destOrd="0" presId="urn:microsoft.com/office/officeart/2009/3/layout/StepUpProcess"/>
    <dgm:cxn modelId="{E733D1F8-89A2-4C05-9D98-9266F516D272}" type="presParOf" srcId="{21209B1C-8770-4922-B40C-B21924620C7A}" destId="{0757749F-89D4-4723-94AA-F5E4B16345B9}" srcOrd="2" destOrd="0" presId="urn:microsoft.com/office/officeart/2009/3/layout/StepUpProcess"/>
    <dgm:cxn modelId="{CDE69ACF-0413-42E6-A1EB-F6E8F977D524}" type="presParOf" srcId="{CDFB2204-DF48-4F6C-AB70-BFE7BA26703D}" destId="{DBD2D2FE-99FF-422C-BDBF-A6FC42420B4B}" srcOrd="5" destOrd="0" presId="urn:microsoft.com/office/officeart/2009/3/layout/StepUpProcess"/>
    <dgm:cxn modelId="{26ABA3CB-C049-46A5-898D-9CC4139D55EC}" type="presParOf" srcId="{DBD2D2FE-99FF-422C-BDBF-A6FC42420B4B}" destId="{EBA21A18-9349-440E-B30F-3BB07D8DFB62}" srcOrd="0" destOrd="0" presId="urn:microsoft.com/office/officeart/2009/3/layout/StepUpProcess"/>
    <dgm:cxn modelId="{A3CF9C8E-C449-4B88-A05D-30FFC7A91812}" type="presParOf" srcId="{CDFB2204-DF48-4F6C-AB70-BFE7BA26703D}" destId="{0B5E36DA-37EB-4AD5-9489-327CED72CE2E}" srcOrd="6" destOrd="0" presId="urn:microsoft.com/office/officeart/2009/3/layout/StepUpProcess"/>
    <dgm:cxn modelId="{98882166-7F1D-4411-BC24-7891F2956A22}" type="presParOf" srcId="{0B5E36DA-37EB-4AD5-9489-327CED72CE2E}" destId="{241D279E-D6AE-4923-B296-9586B3D90E2A}" srcOrd="0" destOrd="0" presId="urn:microsoft.com/office/officeart/2009/3/layout/StepUpProcess"/>
    <dgm:cxn modelId="{A3C700CA-5946-47FA-B256-3B216EF23C19}" type="presParOf" srcId="{0B5E36DA-37EB-4AD5-9489-327CED72CE2E}" destId="{CC3EAB9C-A00F-470E-8037-87E91C93795E}" srcOrd="1" destOrd="0" presId="urn:microsoft.com/office/officeart/2009/3/layout/StepUpProcess"/>
    <dgm:cxn modelId="{AF218C56-F151-4074-A691-E3B8CF0A0714}" type="presParOf" srcId="{0B5E36DA-37EB-4AD5-9489-327CED72CE2E}" destId="{BC37BE69-D3E5-4217-AD08-F07BBEC8923E}" srcOrd="2" destOrd="0" presId="urn:microsoft.com/office/officeart/2009/3/layout/StepUpProcess"/>
    <dgm:cxn modelId="{3D778068-8F97-427C-9AD5-27097519F2BE}" type="presParOf" srcId="{CDFB2204-DF48-4F6C-AB70-BFE7BA26703D}" destId="{F489EB2C-964A-49F6-88DF-959BB31A226C}" srcOrd="7" destOrd="0" presId="urn:microsoft.com/office/officeart/2009/3/layout/StepUpProcess"/>
    <dgm:cxn modelId="{7D6E7FF0-FEAB-4EB5-B83E-EF180A896D04}" type="presParOf" srcId="{F489EB2C-964A-49F6-88DF-959BB31A226C}" destId="{EB4B4C19-D58F-4231-95B3-B85573120B90}" srcOrd="0" destOrd="0" presId="urn:microsoft.com/office/officeart/2009/3/layout/StepUpProcess"/>
    <dgm:cxn modelId="{AC857272-E78F-420A-B27B-D999F9E0F968}" type="presParOf" srcId="{CDFB2204-DF48-4F6C-AB70-BFE7BA26703D}" destId="{6F21E610-A13E-495C-843F-058DB78BFA72}" srcOrd="8" destOrd="0" presId="urn:microsoft.com/office/officeart/2009/3/layout/StepUpProcess"/>
    <dgm:cxn modelId="{A42C3639-6551-44FA-BC5F-115892FBFB51}" type="presParOf" srcId="{6F21E610-A13E-495C-843F-058DB78BFA72}" destId="{A49F45E0-94CA-4E8F-A43E-4ED4BB434193}" srcOrd="0" destOrd="0" presId="urn:microsoft.com/office/officeart/2009/3/layout/StepUpProcess"/>
    <dgm:cxn modelId="{AEA094BB-E90E-4752-A1C8-33F8CA4DDE1F}" type="presParOf" srcId="{6F21E610-A13E-495C-843F-058DB78BFA72}" destId="{1C6F8DFD-4871-4DAC-A610-7DA9E8F5FDC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66BD2-6489-4382-A8E5-45E5AA7E1C63}">
      <dsp:nvSpPr>
        <dsp:cNvPr id="0" name=""/>
        <dsp:cNvSpPr/>
      </dsp:nvSpPr>
      <dsp:spPr>
        <a:xfrm rot="5400000">
          <a:off x="324370" y="2397796"/>
          <a:ext cx="973290" cy="1619532"/>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89BCCF3-948D-4FFF-86BD-3521035510E0}">
      <dsp:nvSpPr>
        <dsp:cNvPr id="0" name=""/>
        <dsp:cNvSpPr/>
      </dsp:nvSpPr>
      <dsp:spPr>
        <a:xfrm>
          <a:off x="161904" y="2881687"/>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is-IS" sz="800" b="1" kern="1200" dirty="0" smtClean="0">
              <a:solidFill>
                <a:sysClr val="windowText" lastClr="000000">
                  <a:hueOff val="0"/>
                  <a:satOff val="0"/>
                  <a:lumOff val="0"/>
                  <a:alphaOff val="0"/>
                </a:sysClr>
              </a:solidFill>
              <a:latin typeface="Calibri"/>
              <a:ea typeface="+mn-ea"/>
              <a:cs typeface="+mn-cs"/>
            </a:rPr>
            <a:t>Tengiliðir</a:t>
          </a:r>
          <a:r>
            <a:rPr lang="is-IS" sz="800" kern="1200" dirty="0" smtClean="0">
              <a:solidFill>
                <a:sysClr val="windowText" lastClr="000000">
                  <a:hueOff val="0"/>
                  <a:satOff val="0"/>
                  <a:lumOff val="0"/>
                  <a:alphaOff val="0"/>
                </a:sysClr>
              </a:solidFill>
              <a:latin typeface="Calibri"/>
              <a:ea typeface="+mn-ea"/>
              <a:cs typeface="+mn-cs"/>
            </a:rPr>
            <a:t> – ráðgjöf, eftirfylgd og samskipti gegnum  nemendaverndarráð grunnskóla og samráð leikskóla</a:t>
          </a:r>
          <a:endParaRPr lang="is-IS" sz="800" kern="1200" dirty="0">
            <a:solidFill>
              <a:sysClr val="windowText" lastClr="000000">
                <a:hueOff val="0"/>
                <a:satOff val="0"/>
                <a:lumOff val="0"/>
                <a:alphaOff val="0"/>
              </a:sysClr>
            </a:solidFill>
            <a:latin typeface="Calibri"/>
            <a:ea typeface="+mn-ea"/>
            <a:cs typeface="+mn-cs"/>
          </a:endParaRPr>
        </a:p>
      </dsp:txBody>
      <dsp:txXfrm>
        <a:off x="161904" y="2881687"/>
        <a:ext cx="1462123" cy="1281636"/>
      </dsp:txXfrm>
    </dsp:sp>
    <dsp:sp modelId="{A1E10500-F5D0-4397-A432-C0173D28D171}">
      <dsp:nvSpPr>
        <dsp:cNvPr id="0" name=""/>
        <dsp:cNvSpPr/>
      </dsp:nvSpPr>
      <dsp:spPr>
        <a:xfrm>
          <a:off x="1348155" y="2278564"/>
          <a:ext cx="275872" cy="275872"/>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61D5DC6-8625-4FA3-BA87-E874F798C812}">
      <dsp:nvSpPr>
        <dsp:cNvPr id="0" name=""/>
        <dsp:cNvSpPr/>
      </dsp:nvSpPr>
      <dsp:spPr>
        <a:xfrm rot="5400000">
          <a:off x="2114295" y="1954877"/>
          <a:ext cx="973290" cy="1619532"/>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FB7CB57-20A4-465A-8E62-26BCA85271D4}">
      <dsp:nvSpPr>
        <dsp:cNvPr id="0" name=""/>
        <dsp:cNvSpPr/>
      </dsp:nvSpPr>
      <dsp:spPr>
        <a:xfrm>
          <a:off x="1951829" y="2438769"/>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is-IS" sz="800" b="1" kern="1200" smtClean="0">
              <a:solidFill>
                <a:sysClr val="windowText" lastClr="000000">
                  <a:hueOff val="0"/>
                  <a:satOff val="0"/>
                  <a:lumOff val="0"/>
                  <a:alphaOff val="0"/>
                </a:sysClr>
              </a:solidFill>
              <a:latin typeface="Calibri"/>
              <a:ea typeface="+mn-ea"/>
              <a:cs typeface="+mn-cs"/>
            </a:rPr>
            <a:t>Bráðamál</a:t>
          </a:r>
          <a:r>
            <a:rPr lang="is-IS" sz="800" kern="1200" smtClean="0">
              <a:solidFill>
                <a:sysClr val="windowText" lastClr="000000">
                  <a:hueOff val="0"/>
                  <a:satOff val="0"/>
                  <a:lumOff val="0"/>
                  <a:alphaOff val="0"/>
                </a:sysClr>
              </a:solidFill>
              <a:latin typeface="Calibri"/>
              <a:ea typeface="+mn-ea"/>
              <a:cs typeface="+mn-cs"/>
            </a:rPr>
            <a:t> – tengiliðir sinna þeim, tengist reglugerð og verklagsreglum</a:t>
          </a:r>
        </a:p>
        <a:p>
          <a:pPr lvl="0" algn="l" defTabSz="355600">
            <a:lnSpc>
              <a:spcPct val="90000"/>
            </a:lnSpc>
            <a:spcBef>
              <a:spcPct val="0"/>
            </a:spcBef>
            <a:spcAft>
              <a:spcPct val="35000"/>
            </a:spcAft>
          </a:pPr>
          <a:r>
            <a:rPr lang="is-IS" sz="800" b="1" kern="1200" smtClean="0">
              <a:solidFill>
                <a:sysClr val="windowText" lastClr="000000">
                  <a:hueOff val="0"/>
                  <a:satOff val="0"/>
                  <a:lumOff val="0"/>
                  <a:alphaOff val="0"/>
                </a:sysClr>
              </a:solidFill>
              <a:latin typeface="Calibri"/>
              <a:ea typeface="+mn-ea"/>
              <a:cs typeface="+mn-cs"/>
            </a:rPr>
            <a:t>Viðtalsbeiðnir</a:t>
          </a:r>
          <a:r>
            <a:rPr lang="is-IS" sz="800" kern="1200" smtClean="0">
              <a:solidFill>
                <a:sysClr val="windowText" lastClr="000000">
                  <a:hueOff val="0"/>
                  <a:satOff val="0"/>
                  <a:lumOff val="0"/>
                  <a:alphaOff val="0"/>
                </a:sysClr>
              </a:solidFill>
              <a:latin typeface="Calibri"/>
              <a:ea typeface="+mn-ea"/>
              <a:cs typeface="+mn-cs"/>
            </a:rPr>
            <a:t> – bæði foreldrar og starfsfólk geta óskað eftir viðtali (1-3) við tengiliði</a:t>
          </a:r>
        </a:p>
      </dsp:txBody>
      <dsp:txXfrm>
        <a:off x="1951829" y="2438769"/>
        <a:ext cx="1462123" cy="1281636"/>
      </dsp:txXfrm>
    </dsp:sp>
    <dsp:sp modelId="{7811A03A-DC1E-4101-987B-87ABAEB45BF2}">
      <dsp:nvSpPr>
        <dsp:cNvPr id="0" name=""/>
        <dsp:cNvSpPr/>
      </dsp:nvSpPr>
      <dsp:spPr>
        <a:xfrm>
          <a:off x="3138080" y="1835645"/>
          <a:ext cx="275872" cy="275872"/>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C034425-1436-4BCA-B192-46263A94835C}">
      <dsp:nvSpPr>
        <dsp:cNvPr id="0" name=""/>
        <dsp:cNvSpPr/>
      </dsp:nvSpPr>
      <dsp:spPr>
        <a:xfrm rot="5400000">
          <a:off x="3904220" y="1511959"/>
          <a:ext cx="973290" cy="1619532"/>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782A82C-E2EE-449D-A885-C571E52D407E}">
      <dsp:nvSpPr>
        <dsp:cNvPr id="0" name=""/>
        <dsp:cNvSpPr/>
      </dsp:nvSpPr>
      <dsp:spPr>
        <a:xfrm>
          <a:off x="3741753" y="1995850"/>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is-IS" sz="800" b="1" kern="1200" smtClean="0">
              <a:solidFill>
                <a:sysClr val="windowText" lastClr="000000">
                  <a:hueOff val="0"/>
                  <a:satOff val="0"/>
                  <a:lumOff val="0"/>
                  <a:alphaOff val="0"/>
                </a:sysClr>
              </a:solidFill>
              <a:latin typeface="Calibri"/>
              <a:ea typeface="+mn-ea"/>
              <a:cs typeface="+mn-cs"/>
            </a:rPr>
            <a:t>Skólamál</a:t>
          </a:r>
          <a:r>
            <a:rPr lang="is-IS" sz="800" kern="1200" smtClean="0">
              <a:solidFill>
                <a:sysClr val="windowText" lastClr="000000">
                  <a:hueOff val="0"/>
                  <a:satOff val="0"/>
                  <a:lumOff val="0"/>
                  <a:alphaOff val="0"/>
                </a:sysClr>
              </a:solidFill>
              <a:latin typeface="Calibri"/>
              <a:ea typeface="+mn-ea"/>
              <a:cs typeface="+mn-cs"/>
            </a:rPr>
            <a:t> – tengiliður eða annar ráðgjafi ÞB sinnir erindi</a:t>
          </a:r>
        </a:p>
        <a:p>
          <a:pPr lvl="0" algn="l" defTabSz="355600">
            <a:lnSpc>
              <a:spcPct val="90000"/>
            </a:lnSpc>
            <a:spcBef>
              <a:spcPct val="0"/>
            </a:spcBef>
            <a:spcAft>
              <a:spcPct val="35000"/>
            </a:spcAft>
          </a:pPr>
          <a:r>
            <a:rPr lang="is-IS" sz="800" b="1" kern="1200" smtClean="0">
              <a:solidFill>
                <a:sysClr val="windowText" lastClr="000000">
                  <a:hueOff val="0"/>
                  <a:satOff val="0"/>
                  <a:lumOff val="0"/>
                  <a:alphaOff val="0"/>
                </a:sysClr>
              </a:solidFill>
              <a:latin typeface="Calibri"/>
              <a:ea typeface="+mn-ea"/>
              <a:cs typeface="+mn-cs"/>
            </a:rPr>
            <a:t>Námskeið</a:t>
          </a:r>
          <a:r>
            <a:rPr lang="is-IS" sz="800" b="0" kern="1200" smtClean="0">
              <a:solidFill>
                <a:sysClr val="windowText" lastClr="000000">
                  <a:hueOff val="0"/>
                  <a:satOff val="0"/>
                  <a:lumOff val="0"/>
                  <a:alphaOff val="0"/>
                </a:sysClr>
              </a:solidFill>
              <a:latin typeface="Calibri"/>
              <a:ea typeface="+mn-ea"/>
              <a:cs typeface="+mn-cs"/>
            </a:rPr>
            <a:t> – fyrir nemendur, foreldra og starfsfólk skólanna;</a:t>
          </a:r>
          <a:endParaRPr lang="is-IS" sz="800" kern="1200" dirty="0">
            <a:solidFill>
              <a:sysClr val="windowText" lastClr="000000">
                <a:hueOff val="0"/>
                <a:satOff val="0"/>
                <a:lumOff val="0"/>
                <a:alphaOff val="0"/>
              </a:sysClr>
            </a:solidFill>
            <a:latin typeface="Calibri"/>
            <a:ea typeface="+mn-ea"/>
            <a:cs typeface="+mn-cs"/>
          </a:endParaRPr>
        </a:p>
        <a:p>
          <a:pPr marL="57150" lvl="1" indent="-57150" algn="l" defTabSz="266700">
            <a:lnSpc>
              <a:spcPct val="90000"/>
            </a:lnSpc>
            <a:spcBef>
              <a:spcPct val="0"/>
            </a:spcBef>
            <a:spcAft>
              <a:spcPct val="15000"/>
            </a:spcAft>
            <a:buChar char="••"/>
          </a:pPr>
          <a:r>
            <a:rPr lang="is-IS" sz="600" u="sng" kern="1200" dirty="0" smtClean="0">
              <a:solidFill>
                <a:sysClr val="windowText" lastClr="000000">
                  <a:hueOff val="0"/>
                  <a:satOff val="0"/>
                  <a:lumOff val="0"/>
                  <a:alphaOff val="0"/>
                </a:sysClr>
              </a:solidFill>
              <a:latin typeface="Calibri"/>
              <a:ea typeface="+mn-ea"/>
              <a:cs typeface="+mn-cs"/>
            </a:rPr>
            <a:t>Tilfinningavandi</a:t>
          </a:r>
          <a:r>
            <a:rPr lang="is-IS" sz="600" kern="1200" dirty="0" smtClean="0">
              <a:solidFill>
                <a:sysClr val="windowText" lastClr="000000">
                  <a:hueOff val="0"/>
                  <a:satOff val="0"/>
                  <a:lumOff val="0"/>
                  <a:alphaOff val="0"/>
                </a:sysClr>
              </a:solidFill>
              <a:latin typeface="Calibri"/>
              <a:ea typeface="+mn-ea"/>
              <a:cs typeface="+mn-cs"/>
            </a:rPr>
            <a:t>; Klókir litlir krakkar, Klókir krakkar, Mér líður eins og ég hugsa og Fjörkálfar</a:t>
          </a:r>
          <a:endParaRPr lang="is-IS" sz="600" kern="1200" dirty="0">
            <a:solidFill>
              <a:sysClr val="windowText" lastClr="000000">
                <a:hueOff val="0"/>
                <a:satOff val="0"/>
                <a:lumOff val="0"/>
                <a:alphaOff val="0"/>
              </a:sysClr>
            </a:solidFill>
            <a:latin typeface="Calibri"/>
            <a:ea typeface="+mn-ea"/>
            <a:cs typeface="+mn-cs"/>
          </a:endParaRPr>
        </a:p>
        <a:p>
          <a:pPr marL="57150" lvl="1" indent="-57150" algn="l" defTabSz="266700">
            <a:lnSpc>
              <a:spcPct val="90000"/>
            </a:lnSpc>
            <a:spcBef>
              <a:spcPct val="0"/>
            </a:spcBef>
            <a:spcAft>
              <a:spcPct val="15000"/>
            </a:spcAft>
            <a:buChar char="••"/>
          </a:pPr>
          <a:r>
            <a:rPr lang="is-IS" sz="600" u="sng" kern="1200" dirty="0" smtClean="0">
              <a:solidFill>
                <a:sysClr val="windowText" lastClr="000000">
                  <a:hueOff val="0"/>
                  <a:satOff val="0"/>
                  <a:lumOff val="0"/>
                  <a:alphaOff val="0"/>
                </a:sysClr>
              </a:solidFill>
              <a:latin typeface="Calibri"/>
              <a:ea typeface="+mn-ea"/>
              <a:cs typeface="+mn-cs"/>
            </a:rPr>
            <a:t>Félagsfærnivandi</a:t>
          </a:r>
          <a:r>
            <a:rPr lang="is-IS" sz="600" kern="1200" dirty="0" smtClean="0">
              <a:solidFill>
                <a:sysClr val="windowText" lastClr="000000">
                  <a:hueOff val="0"/>
                  <a:satOff val="0"/>
                  <a:lumOff val="0"/>
                  <a:alphaOff val="0"/>
                </a:sysClr>
              </a:solidFill>
              <a:latin typeface="Calibri"/>
              <a:ea typeface="+mn-ea"/>
              <a:cs typeface="+mn-cs"/>
            </a:rPr>
            <a:t>; PEERS</a:t>
          </a:r>
          <a:endParaRPr lang="is-IS" sz="600" kern="1200" dirty="0">
            <a:solidFill>
              <a:sysClr val="windowText" lastClr="000000">
                <a:hueOff val="0"/>
                <a:satOff val="0"/>
                <a:lumOff val="0"/>
                <a:alphaOff val="0"/>
              </a:sysClr>
            </a:solidFill>
            <a:latin typeface="Calibri"/>
            <a:ea typeface="+mn-ea"/>
            <a:cs typeface="+mn-cs"/>
          </a:endParaRPr>
        </a:p>
        <a:p>
          <a:pPr marL="57150" lvl="1" indent="-57150" algn="l" defTabSz="266700">
            <a:lnSpc>
              <a:spcPct val="90000"/>
            </a:lnSpc>
            <a:spcBef>
              <a:spcPct val="0"/>
            </a:spcBef>
            <a:spcAft>
              <a:spcPct val="15000"/>
            </a:spcAft>
            <a:buChar char="••"/>
          </a:pPr>
          <a:r>
            <a:rPr lang="is-IS" sz="600" u="sng" kern="1200" dirty="0" smtClean="0">
              <a:solidFill>
                <a:sysClr val="windowText" lastClr="000000">
                  <a:hueOff val="0"/>
                  <a:satOff val="0"/>
                  <a:lumOff val="0"/>
                  <a:alphaOff val="0"/>
                </a:sysClr>
              </a:solidFill>
              <a:latin typeface="Calibri"/>
              <a:ea typeface="+mn-ea"/>
              <a:cs typeface="+mn-cs"/>
            </a:rPr>
            <a:t>Námstengdur vandi</a:t>
          </a:r>
          <a:r>
            <a:rPr lang="is-IS" sz="600" kern="1200" dirty="0" smtClean="0">
              <a:solidFill>
                <a:sysClr val="windowText" lastClr="000000">
                  <a:hueOff val="0"/>
                  <a:satOff val="0"/>
                  <a:lumOff val="0"/>
                  <a:alphaOff val="0"/>
                </a:sysClr>
              </a:solidFill>
              <a:latin typeface="Calibri"/>
              <a:ea typeface="+mn-ea"/>
              <a:cs typeface="+mn-cs"/>
            </a:rPr>
            <a:t>; Lestrarlestin </a:t>
          </a:r>
          <a:endParaRPr lang="is-IS" sz="600" kern="1200" dirty="0">
            <a:solidFill>
              <a:sysClr val="windowText" lastClr="000000">
                <a:hueOff val="0"/>
                <a:satOff val="0"/>
                <a:lumOff val="0"/>
                <a:alphaOff val="0"/>
              </a:sysClr>
            </a:solidFill>
            <a:latin typeface="Calibri"/>
            <a:ea typeface="+mn-ea"/>
            <a:cs typeface="+mn-cs"/>
          </a:endParaRPr>
        </a:p>
      </dsp:txBody>
      <dsp:txXfrm>
        <a:off x="3741753" y="1995850"/>
        <a:ext cx="1462123" cy="1281636"/>
      </dsp:txXfrm>
    </dsp:sp>
    <dsp:sp modelId="{0757749F-89D4-4723-94AA-F5E4B16345B9}">
      <dsp:nvSpPr>
        <dsp:cNvPr id="0" name=""/>
        <dsp:cNvSpPr/>
      </dsp:nvSpPr>
      <dsp:spPr>
        <a:xfrm>
          <a:off x="4928004" y="1392727"/>
          <a:ext cx="275872" cy="275872"/>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41D279E-D6AE-4923-B296-9586B3D90E2A}">
      <dsp:nvSpPr>
        <dsp:cNvPr id="0" name=""/>
        <dsp:cNvSpPr/>
      </dsp:nvSpPr>
      <dsp:spPr>
        <a:xfrm rot="5400000">
          <a:off x="5694144" y="1069040"/>
          <a:ext cx="973290" cy="1619532"/>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C3EAB9C-A00F-470E-8037-87E91C93795E}">
      <dsp:nvSpPr>
        <dsp:cNvPr id="0" name=""/>
        <dsp:cNvSpPr/>
      </dsp:nvSpPr>
      <dsp:spPr>
        <a:xfrm>
          <a:off x="5531678" y="1552931"/>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is-IS" sz="800" b="1" kern="1200" dirty="0" smtClean="0">
              <a:solidFill>
                <a:sysClr val="windowText" lastClr="000000">
                  <a:hueOff val="0"/>
                  <a:satOff val="0"/>
                  <a:lumOff val="0"/>
                  <a:alphaOff val="0"/>
                </a:sysClr>
              </a:solidFill>
              <a:latin typeface="Calibri"/>
              <a:ea typeface="+mn-ea"/>
              <a:cs typeface="+mn-cs"/>
            </a:rPr>
            <a:t>Tilvísanir</a:t>
          </a:r>
          <a:r>
            <a:rPr lang="is-IS" sz="800" kern="1200" dirty="0" smtClean="0">
              <a:solidFill>
                <a:sysClr val="windowText" lastClr="000000">
                  <a:hueOff val="0"/>
                  <a:satOff val="0"/>
                  <a:lumOff val="0"/>
                  <a:alphaOff val="0"/>
                </a:sysClr>
              </a:solidFill>
              <a:latin typeface="Calibri"/>
              <a:ea typeface="+mn-ea"/>
              <a:cs typeface="+mn-cs"/>
            </a:rPr>
            <a:t> – </a:t>
          </a:r>
          <a:r>
            <a:rPr lang="is-IS" sz="800" i="1" u="sng" kern="1200" dirty="0" smtClean="0">
              <a:solidFill>
                <a:sysClr val="windowText" lastClr="000000">
                  <a:hueOff val="0"/>
                  <a:satOff val="0"/>
                  <a:lumOff val="0"/>
                  <a:alphaOff val="0"/>
                </a:sysClr>
              </a:solidFill>
              <a:latin typeface="Calibri"/>
              <a:ea typeface="+mn-ea"/>
              <a:cs typeface="+mn-cs"/>
            </a:rPr>
            <a:t>forathugun tilvísana</a:t>
          </a:r>
          <a:r>
            <a:rPr lang="is-IS" sz="800" kern="1200" dirty="0" smtClean="0">
              <a:solidFill>
                <a:sysClr val="windowText" lastClr="000000">
                  <a:hueOff val="0"/>
                  <a:satOff val="0"/>
                  <a:lumOff val="0"/>
                  <a:alphaOff val="0"/>
                </a:sysClr>
              </a:solidFill>
              <a:latin typeface="Calibri"/>
              <a:ea typeface="+mn-ea"/>
              <a:cs typeface="+mn-cs"/>
            </a:rPr>
            <a:t> sinnt af sálfræðingi skólans.</a:t>
          </a:r>
        </a:p>
        <a:p>
          <a:pPr lvl="0" algn="l" defTabSz="355600">
            <a:lnSpc>
              <a:spcPct val="90000"/>
            </a:lnSpc>
            <a:spcBef>
              <a:spcPct val="0"/>
            </a:spcBef>
            <a:spcAft>
              <a:spcPct val="35000"/>
            </a:spcAft>
          </a:pPr>
          <a:r>
            <a:rPr lang="is-IS" sz="800" b="1" kern="1200" dirty="0" err="1" smtClean="0">
              <a:solidFill>
                <a:sysClr val="windowText" lastClr="000000">
                  <a:hueOff val="0"/>
                  <a:satOff val="0"/>
                  <a:lumOff val="0"/>
                  <a:alphaOff val="0"/>
                </a:sysClr>
              </a:solidFill>
              <a:latin typeface="Calibri"/>
              <a:ea typeface="+mn-ea"/>
              <a:cs typeface="+mn-cs"/>
            </a:rPr>
            <a:t>Skýrslur</a:t>
          </a:r>
          <a:r>
            <a:rPr lang="is-IS" sz="800" b="1" kern="1200" dirty="0" smtClean="0">
              <a:solidFill>
                <a:sysClr val="windowText" lastClr="000000">
                  <a:hueOff val="0"/>
                  <a:satOff val="0"/>
                  <a:lumOff val="0"/>
                  <a:alphaOff val="0"/>
                </a:sysClr>
              </a:solidFill>
              <a:latin typeface="Calibri"/>
              <a:ea typeface="+mn-ea"/>
              <a:cs typeface="+mn-cs"/>
            </a:rPr>
            <a:t>/</a:t>
          </a:r>
          <a:r>
            <a:rPr lang="is-IS" sz="800" b="1" kern="1200" dirty="0" err="1" smtClean="0">
              <a:solidFill>
                <a:sysClr val="windowText" lastClr="000000">
                  <a:hueOff val="0"/>
                  <a:satOff val="0"/>
                  <a:lumOff val="0"/>
                  <a:alphaOff val="0"/>
                </a:sysClr>
              </a:solidFill>
              <a:latin typeface="Calibri"/>
              <a:ea typeface="+mn-ea"/>
              <a:cs typeface="+mn-cs"/>
            </a:rPr>
            <a:t>læknabréf</a:t>
          </a:r>
          <a:r>
            <a:rPr lang="is-IS" sz="800" kern="1200" dirty="0" smtClean="0">
              <a:solidFill>
                <a:sysClr val="windowText" lastClr="000000">
                  <a:hueOff val="0"/>
                  <a:satOff val="0"/>
                  <a:lumOff val="0"/>
                  <a:alphaOff val="0"/>
                </a:sysClr>
              </a:solidFill>
              <a:latin typeface="Calibri"/>
              <a:ea typeface="+mn-ea"/>
              <a:cs typeface="+mn-cs"/>
            </a:rPr>
            <a:t> – kennsluráðgjafi sinnir forathugun erindanna</a:t>
          </a:r>
        </a:p>
      </dsp:txBody>
      <dsp:txXfrm>
        <a:off x="5531678" y="1552931"/>
        <a:ext cx="1462123" cy="1281636"/>
      </dsp:txXfrm>
    </dsp:sp>
    <dsp:sp modelId="{BC37BE69-D3E5-4217-AD08-F07BBEC8923E}">
      <dsp:nvSpPr>
        <dsp:cNvPr id="0" name=""/>
        <dsp:cNvSpPr/>
      </dsp:nvSpPr>
      <dsp:spPr>
        <a:xfrm>
          <a:off x="6717929" y="949808"/>
          <a:ext cx="275872" cy="275872"/>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49F45E0-94CA-4E8F-A43E-4ED4BB434193}">
      <dsp:nvSpPr>
        <dsp:cNvPr id="0" name=""/>
        <dsp:cNvSpPr/>
      </dsp:nvSpPr>
      <dsp:spPr>
        <a:xfrm rot="5400000">
          <a:off x="7488474" y="626121"/>
          <a:ext cx="973290" cy="1619532"/>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C6F8DFD-4871-4DAC-A610-7DA9E8F5FDC0}">
      <dsp:nvSpPr>
        <dsp:cNvPr id="0" name=""/>
        <dsp:cNvSpPr/>
      </dsp:nvSpPr>
      <dsp:spPr>
        <a:xfrm>
          <a:off x="7321603" y="1110013"/>
          <a:ext cx="1462123" cy="1281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is-IS" sz="800" b="1" kern="1200" smtClean="0">
              <a:solidFill>
                <a:sysClr val="windowText" lastClr="000000">
                  <a:hueOff val="0"/>
                  <a:satOff val="0"/>
                  <a:lumOff val="0"/>
                  <a:alphaOff val="0"/>
                </a:sysClr>
              </a:solidFill>
              <a:latin typeface="Calibri"/>
              <a:ea typeface="+mn-ea"/>
              <a:cs typeface="+mn-cs"/>
            </a:rPr>
            <a:t>Frumgreining</a:t>
          </a:r>
          <a:r>
            <a:rPr lang="is-IS" sz="800" kern="1200" smtClean="0">
              <a:solidFill>
                <a:sysClr val="windowText" lastClr="000000">
                  <a:hueOff val="0"/>
                  <a:satOff val="0"/>
                  <a:lumOff val="0"/>
                  <a:alphaOff val="0"/>
                </a:sysClr>
              </a:solidFill>
              <a:latin typeface="Calibri"/>
              <a:ea typeface="+mn-ea"/>
              <a:cs typeface="+mn-cs"/>
            </a:rPr>
            <a:t> sálfræðings</a:t>
          </a:r>
        </a:p>
        <a:p>
          <a:pPr lvl="0" algn="l" defTabSz="355600">
            <a:lnSpc>
              <a:spcPct val="90000"/>
            </a:lnSpc>
            <a:spcBef>
              <a:spcPct val="0"/>
            </a:spcBef>
            <a:spcAft>
              <a:spcPct val="35000"/>
            </a:spcAft>
          </a:pPr>
          <a:r>
            <a:rPr lang="is-IS" sz="800" b="1" kern="1200" smtClean="0">
              <a:solidFill>
                <a:sysClr val="windowText" lastClr="000000">
                  <a:hueOff val="0"/>
                  <a:satOff val="0"/>
                  <a:lumOff val="0"/>
                  <a:alphaOff val="0"/>
                </a:sysClr>
              </a:solidFill>
              <a:latin typeface="Calibri"/>
              <a:ea typeface="+mn-ea"/>
              <a:cs typeface="+mn-cs"/>
            </a:rPr>
            <a:t>Eftirfylgd</a:t>
          </a:r>
          <a:r>
            <a:rPr lang="is-IS" sz="800" kern="1200" smtClean="0">
              <a:solidFill>
                <a:sysClr val="windowText" lastClr="000000">
                  <a:hueOff val="0"/>
                  <a:satOff val="0"/>
                  <a:lumOff val="0"/>
                  <a:alphaOff val="0"/>
                </a:sysClr>
              </a:solidFill>
              <a:latin typeface="Calibri"/>
              <a:ea typeface="+mn-ea"/>
              <a:cs typeface="+mn-cs"/>
            </a:rPr>
            <a:t> kennsluráðgjafa</a:t>
          </a:r>
        </a:p>
        <a:p>
          <a:pPr lvl="0" algn="l" defTabSz="355600">
            <a:lnSpc>
              <a:spcPct val="90000"/>
            </a:lnSpc>
            <a:spcBef>
              <a:spcPct val="0"/>
            </a:spcBef>
            <a:spcAft>
              <a:spcPct val="35000"/>
            </a:spcAft>
          </a:pPr>
          <a:r>
            <a:rPr lang="is-IS" sz="800" kern="1200" smtClean="0">
              <a:solidFill>
                <a:sysClr val="windowText" lastClr="000000">
                  <a:hueOff val="0"/>
                  <a:satOff val="0"/>
                  <a:lumOff val="0"/>
                  <a:alphaOff val="0"/>
                </a:sysClr>
              </a:solidFill>
              <a:latin typeface="Calibri"/>
              <a:ea typeface="+mn-ea"/>
              <a:cs typeface="+mn-cs"/>
            </a:rPr>
            <a:t>Tenging við önnur kerfi, s.s. </a:t>
          </a:r>
          <a:r>
            <a:rPr lang="is-IS" sz="800" b="1" kern="1200" smtClean="0">
              <a:solidFill>
                <a:sysClr val="windowText" lastClr="000000">
                  <a:hueOff val="0"/>
                  <a:satOff val="0"/>
                  <a:lumOff val="0"/>
                  <a:alphaOff val="0"/>
                </a:sysClr>
              </a:solidFill>
              <a:latin typeface="Calibri"/>
              <a:ea typeface="+mn-ea"/>
              <a:cs typeface="+mn-cs"/>
            </a:rPr>
            <a:t>samráða</a:t>
          </a:r>
          <a:r>
            <a:rPr lang="is-IS" sz="800" kern="1200" smtClean="0">
              <a:solidFill>
                <a:sysClr val="windowText" lastClr="000000">
                  <a:hueOff val="0"/>
                  <a:satOff val="0"/>
                  <a:lumOff val="0"/>
                  <a:alphaOff val="0"/>
                </a:sysClr>
              </a:solidFill>
              <a:latin typeface="Calibri"/>
              <a:ea typeface="+mn-ea"/>
              <a:cs typeface="+mn-cs"/>
            </a:rPr>
            <a:t> við heilsugæslur  í hverfinu, BUGL og Barnavernd.</a:t>
          </a:r>
          <a:endParaRPr lang="is-IS" sz="800" kern="1200" dirty="0">
            <a:solidFill>
              <a:sysClr val="windowText" lastClr="000000">
                <a:hueOff val="0"/>
                <a:satOff val="0"/>
                <a:lumOff val="0"/>
                <a:alphaOff val="0"/>
              </a:sysClr>
            </a:solidFill>
            <a:latin typeface="Calibri"/>
            <a:ea typeface="+mn-ea"/>
            <a:cs typeface="+mn-cs"/>
          </a:endParaRPr>
        </a:p>
      </dsp:txBody>
      <dsp:txXfrm>
        <a:off x="7321603" y="1110013"/>
        <a:ext cx="1462123" cy="128163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1CD10-8ADA-4205-A1B3-E9AE504C5A21}" type="datetimeFigureOut">
              <a:rPr lang="is-IS" smtClean="0"/>
              <a:t>7.5.2018</a:t>
            </a:fld>
            <a:endParaRPr lang="is-IS"/>
          </a:p>
        </p:txBody>
      </p:sp>
      <p:sp>
        <p:nvSpPr>
          <p:cNvPr id="4" name="Skyggnumyndastaðgengill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6" name="Síðufótarstaðgengil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5F6FD-BD1C-4DB2-BB97-A10200D858E6}" type="slidenum">
              <a:rPr lang="is-IS" smtClean="0"/>
              <a:t>‹#›</a:t>
            </a:fld>
            <a:endParaRPr lang="is-IS"/>
          </a:p>
        </p:txBody>
      </p:sp>
    </p:spTree>
    <p:extLst>
      <p:ext uri="{BB962C8B-B14F-4D97-AF65-F5344CB8AC3E}">
        <p14:creationId xmlns:p14="http://schemas.microsoft.com/office/powerpoint/2010/main" val="258367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sz="1200" kern="1200" dirty="0" smtClean="0">
              <a:solidFill>
                <a:schemeClr val="tx1"/>
              </a:solidFill>
              <a:effectLst/>
              <a:latin typeface="+mn-lt"/>
              <a:ea typeface="+mn-ea"/>
              <a:cs typeface="+mn-cs"/>
            </a:endParaRPr>
          </a:p>
        </p:txBody>
      </p:sp>
      <p:sp>
        <p:nvSpPr>
          <p:cNvPr id="4" name="Skyggnunúmersstaðgengill 3"/>
          <p:cNvSpPr>
            <a:spLocks noGrp="1"/>
          </p:cNvSpPr>
          <p:nvPr>
            <p:ph type="sldNum" sz="quarter" idx="10"/>
          </p:nvPr>
        </p:nvSpPr>
        <p:spPr/>
        <p:txBody>
          <a:bodyPr/>
          <a:lstStyle/>
          <a:p>
            <a:fld id="{26FF79D7-D055-4745-97B1-B7C6AF6EAD91}" type="slidenum">
              <a:rPr lang="is-IS" smtClean="0"/>
              <a:t>1</a:t>
            </a:fld>
            <a:endParaRPr lang="is-IS"/>
          </a:p>
        </p:txBody>
      </p:sp>
    </p:spTree>
    <p:extLst>
      <p:ext uri="{BB962C8B-B14F-4D97-AF65-F5344CB8AC3E}">
        <p14:creationId xmlns:p14="http://schemas.microsoft.com/office/powerpoint/2010/main" val="217247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75C5F6FD-BD1C-4DB2-BB97-A10200D858E6}" type="slidenum">
              <a:rPr lang="is-IS" smtClean="0"/>
              <a:t>13</a:t>
            </a:fld>
            <a:endParaRPr lang="is-IS"/>
          </a:p>
        </p:txBody>
      </p:sp>
    </p:spTree>
    <p:extLst>
      <p:ext uri="{BB962C8B-B14F-4D97-AF65-F5344CB8AC3E}">
        <p14:creationId xmlns:p14="http://schemas.microsoft.com/office/powerpoint/2010/main" val="120678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75C5F6FD-BD1C-4DB2-BB97-A10200D858E6}" type="slidenum">
              <a:rPr lang="is-IS" smtClean="0"/>
              <a:t>14</a:t>
            </a:fld>
            <a:endParaRPr lang="is-IS"/>
          </a:p>
        </p:txBody>
      </p:sp>
    </p:spTree>
    <p:extLst>
      <p:ext uri="{BB962C8B-B14F-4D97-AF65-F5344CB8AC3E}">
        <p14:creationId xmlns:p14="http://schemas.microsoft.com/office/powerpoint/2010/main" val="340360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75C5F6FD-BD1C-4DB2-BB97-A10200D858E6}" type="slidenum">
              <a:rPr lang="is-IS" smtClean="0"/>
              <a:t>15</a:t>
            </a:fld>
            <a:endParaRPr lang="is-IS"/>
          </a:p>
        </p:txBody>
      </p:sp>
    </p:spTree>
    <p:extLst>
      <p:ext uri="{BB962C8B-B14F-4D97-AF65-F5344CB8AC3E}">
        <p14:creationId xmlns:p14="http://schemas.microsoft.com/office/powerpoint/2010/main" val="60938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baseline="0" dirty="0" smtClean="0"/>
          </a:p>
        </p:txBody>
      </p:sp>
      <p:sp>
        <p:nvSpPr>
          <p:cNvPr id="4" name="Skyggnunúmersstaðgengill 3"/>
          <p:cNvSpPr>
            <a:spLocks noGrp="1"/>
          </p:cNvSpPr>
          <p:nvPr>
            <p:ph type="sldNum" sz="quarter" idx="10"/>
          </p:nvPr>
        </p:nvSpPr>
        <p:spPr/>
        <p:txBody>
          <a:bodyPr/>
          <a:lstStyle/>
          <a:p>
            <a:fld id="{1F0F700C-58FE-48EF-B6EB-4326E18B65D0}" type="slidenum">
              <a:rPr lang="is-IS" smtClean="0"/>
              <a:t>17</a:t>
            </a:fld>
            <a:endParaRPr lang="is-IS"/>
          </a:p>
        </p:txBody>
      </p:sp>
    </p:spTree>
    <p:extLst>
      <p:ext uri="{BB962C8B-B14F-4D97-AF65-F5344CB8AC3E}">
        <p14:creationId xmlns:p14="http://schemas.microsoft.com/office/powerpoint/2010/main" val="4114667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883DDCD0-9906-4BE0-BB32-B0C3AE5DE0DC}" type="slidenum">
              <a:rPr lang="is-IS" smtClean="0"/>
              <a:t>19</a:t>
            </a:fld>
            <a:endParaRPr lang="is-IS"/>
          </a:p>
        </p:txBody>
      </p:sp>
    </p:spTree>
    <p:extLst>
      <p:ext uri="{BB962C8B-B14F-4D97-AF65-F5344CB8AC3E}">
        <p14:creationId xmlns:p14="http://schemas.microsoft.com/office/powerpoint/2010/main" val="178753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highest rate of return in early childhood development comes from investing as early as possible, from birth through age five, in disadvantaged families. Starting at age three or four is too little too late, as it fails to recognize that skills beget skills in a complementary and dynamic way. Efforts should focus on the first years for the greatest efficiency and effectiveness. The best investment is in quality early childhood development from birth to five for disadvantaged children and their families.”—James J. Heckman, December 7, 2012</a:t>
            </a:r>
            <a:endParaRPr lang="is-IS" dirty="0"/>
          </a:p>
        </p:txBody>
      </p:sp>
      <p:sp>
        <p:nvSpPr>
          <p:cNvPr id="4" name="Skyggnunúmersstaðgengill 3"/>
          <p:cNvSpPr>
            <a:spLocks noGrp="1"/>
          </p:cNvSpPr>
          <p:nvPr>
            <p:ph type="sldNum" sz="quarter" idx="10"/>
          </p:nvPr>
        </p:nvSpPr>
        <p:spPr/>
        <p:txBody>
          <a:bodyPr/>
          <a:lstStyle/>
          <a:p>
            <a:fld id="{75C5F6FD-BD1C-4DB2-BB97-A10200D858E6}" type="slidenum">
              <a:rPr lang="is-IS" smtClean="0"/>
              <a:t>3</a:t>
            </a:fld>
            <a:endParaRPr lang="is-IS"/>
          </a:p>
        </p:txBody>
      </p:sp>
    </p:spTree>
    <p:extLst>
      <p:ext uri="{BB962C8B-B14F-4D97-AF65-F5344CB8AC3E}">
        <p14:creationId xmlns:p14="http://schemas.microsoft.com/office/powerpoint/2010/main" val="316317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75C5F6FD-BD1C-4DB2-BB97-A10200D858E6}" type="slidenum">
              <a:rPr lang="is-IS" smtClean="0"/>
              <a:t>4</a:t>
            </a:fld>
            <a:endParaRPr lang="is-IS"/>
          </a:p>
        </p:txBody>
      </p:sp>
    </p:spTree>
    <p:extLst>
      <p:ext uri="{BB962C8B-B14F-4D97-AF65-F5344CB8AC3E}">
        <p14:creationId xmlns:p14="http://schemas.microsoft.com/office/powerpoint/2010/main" val="398102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sz="1800" baseline="0" dirty="0" smtClean="0"/>
          </a:p>
        </p:txBody>
      </p:sp>
      <p:sp>
        <p:nvSpPr>
          <p:cNvPr id="4" name="Skyggnunúmersstaðgengill 3"/>
          <p:cNvSpPr>
            <a:spLocks noGrp="1"/>
          </p:cNvSpPr>
          <p:nvPr>
            <p:ph type="sldNum" sz="quarter" idx="10"/>
          </p:nvPr>
        </p:nvSpPr>
        <p:spPr/>
        <p:txBody>
          <a:bodyPr/>
          <a:lstStyle/>
          <a:p>
            <a:fld id="{75C5F6FD-BD1C-4DB2-BB97-A10200D858E6}" type="slidenum">
              <a:rPr lang="is-IS" smtClean="0"/>
              <a:t>5</a:t>
            </a:fld>
            <a:endParaRPr lang="is-IS"/>
          </a:p>
        </p:txBody>
      </p:sp>
    </p:spTree>
    <p:extLst>
      <p:ext uri="{BB962C8B-B14F-4D97-AF65-F5344CB8AC3E}">
        <p14:creationId xmlns:p14="http://schemas.microsoft.com/office/powerpoint/2010/main" val="53553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75C5F6FD-BD1C-4DB2-BB97-A10200D858E6}" type="slidenum">
              <a:rPr lang="is-IS" smtClean="0"/>
              <a:t>7</a:t>
            </a:fld>
            <a:endParaRPr lang="is-IS"/>
          </a:p>
        </p:txBody>
      </p:sp>
    </p:spTree>
    <p:extLst>
      <p:ext uri="{BB962C8B-B14F-4D97-AF65-F5344CB8AC3E}">
        <p14:creationId xmlns:p14="http://schemas.microsoft.com/office/powerpoint/2010/main" val="74785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75C5F6FD-BD1C-4DB2-BB97-A10200D858E6}" type="slidenum">
              <a:rPr lang="is-IS" smtClean="0"/>
              <a:t>8</a:t>
            </a:fld>
            <a:endParaRPr lang="is-IS"/>
          </a:p>
        </p:txBody>
      </p:sp>
    </p:spTree>
    <p:extLst>
      <p:ext uri="{BB962C8B-B14F-4D97-AF65-F5344CB8AC3E}">
        <p14:creationId xmlns:p14="http://schemas.microsoft.com/office/powerpoint/2010/main" val="75726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75C5F6FD-BD1C-4DB2-BB97-A10200D858E6}" type="slidenum">
              <a:rPr lang="is-IS" smtClean="0"/>
              <a:t>10</a:t>
            </a:fld>
            <a:endParaRPr lang="is-IS"/>
          </a:p>
        </p:txBody>
      </p:sp>
    </p:spTree>
    <p:extLst>
      <p:ext uri="{BB962C8B-B14F-4D97-AF65-F5344CB8AC3E}">
        <p14:creationId xmlns:p14="http://schemas.microsoft.com/office/powerpoint/2010/main" val="413447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75C5F6FD-BD1C-4DB2-BB97-A10200D858E6}" type="slidenum">
              <a:rPr lang="is-IS" smtClean="0"/>
              <a:t>11</a:t>
            </a:fld>
            <a:endParaRPr lang="is-IS"/>
          </a:p>
        </p:txBody>
      </p:sp>
    </p:spTree>
    <p:extLst>
      <p:ext uri="{BB962C8B-B14F-4D97-AF65-F5344CB8AC3E}">
        <p14:creationId xmlns:p14="http://schemas.microsoft.com/office/powerpoint/2010/main" val="383993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75C5F6FD-BD1C-4DB2-BB97-A10200D858E6}" type="slidenum">
              <a:rPr lang="is-IS" smtClean="0"/>
              <a:t>12</a:t>
            </a:fld>
            <a:endParaRPr lang="is-IS"/>
          </a:p>
        </p:txBody>
      </p:sp>
    </p:spTree>
    <p:extLst>
      <p:ext uri="{BB962C8B-B14F-4D97-AF65-F5344CB8AC3E}">
        <p14:creationId xmlns:p14="http://schemas.microsoft.com/office/powerpoint/2010/main" val="134278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r>
              <a:rPr lang="is-IS" smtClean="0"/>
              <a:t>10.4.2015</a:t>
            </a:r>
            <a:endParaRPr lang="is-IS"/>
          </a:p>
        </p:txBody>
      </p:sp>
      <p:sp>
        <p:nvSpPr>
          <p:cNvPr id="5" name="Footer Placeholder 4"/>
          <p:cNvSpPr>
            <a:spLocks noGrp="1"/>
          </p:cNvSpPr>
          <p:nvPr>
            <p:ph type="ftr" sz="quarter" idx="11"/>
          </p:nvPr>
        </p:nvSpPr>
        <p:spPr/>
        <p:txBody>
          <a:bodyPr/>
          <a:lstStyle/>
          <a:p>
            <a:r>
              <a:rPr lang="is-IS" smtClean="0"/>
              <a:t>Hákon Sigursteinsson, deildarstjóri skólaþjónustu</a:t>
            </a:r>
            <a:endParaRPr lang="is-IS"/>
          </a:p>
        </p:txBody>
      </p:sp>
      <p:sp>
        <p:nvSpPr>
          <p:cNvPr id="6" name="Slide Number Placeholder 5"/>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195689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10.4.2015</a:t>
            </a:r>
            <a:endParaRPr lang="is-IS"/>
          </a:p>
        </p:txBody>
      </p:sp>
      <p:sp>
        <p:nvSpPr>
          <p:cNvPr id="5" name="Footer Placeholder 4"/>
          <p:cNvSpPr>
            <a:spLocks noGrp="1"/>
          </p:cNvSpPr>
          <p:nvPr>
            <p:ph type="ftr" sz="quarter" idx="11"/>
          </p:nvPr>
        </p:nvSpPr>
        <p:spPr/>
        <p:txBody>
          <a:bodyPr/>
          <a:lstStyle/>
          <a:p>
            <a:r>
              <a:rPr lang="is-IS" smtClean="0"/>
              <a:t>Hákon Sigursteinsson, deildarstjóri skólaþjónustu</a:t>
            </a:r>
            <a:endParaRPr lang="is-IS"/>
          </a:p>
        </p:txBody>
      </p:sp>
      <p:sp>
        <p:nvSpPr>
          <p:cNvPr id="6" name="Slide Number Placeholder 5"/>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58925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10.4.2015</a:t>
            </a:r>
            <a:endParaRPr lang="is-IS"/>
          </a:p>
        </p:txBody>
      </p:sp>
      <p:sp>
        <p:nvSpPr>
          <p:cNvPr id="5" name="Footer Placeholder 4"/>
          <p:cNvSpPr>
            <a:spLocks noGrp="1"/>
          </p:cNvSpPr>
          <p:nvPr>
            <p:ph type="ftr" sz="quarter" idx="11"/>
          </p:nvPr>
        </p:nvSpPr>
        <p:spPr/>
        <p:txBody>
          <a:bodyPr/>
          <a:lstStyle/>
          <a:p>
            <a:r>
              <a:rPr lang="is-IS" smtClean="0"/>
              <a:t>Hákon Sigursteinsson, deildarstjóri skólaþjónustu</a:t>
            </a:r>
            <a:endParaRPr lang="is-IS"/>
          </a:p>
        </p:txBody>
      </p:sp>
      <p:sp>
        <p:nvSpPr>
          <p:cNvPr id="6" name="Slide Number Placeholder 5"/>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106671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r>
              <a:rPr lang="is-IS" smtClean="0"/>
              <a:t>10.4.2015</a:t>
            </a:r>
            <a:endParaRPr lang="is-IS"/>
          </a:p>
        </p:txBody>
      </p:sp>
      <p:sp>
        <p:nvSpPr>
          <p:cNvPr id="5" name="Footer Placeholder 4"/>
          <p:cNvSpPr>
            <a:spLocks noGrp="1"/>
          </p:cNvSpPr>
          <p:nvPr>
            <p:ph type="ftr" sz="quarter" idx="11"/>
          </p:nvPr>
        </p:nvSpPr>
        <p:spPr/>
        <p:txBody>
          <a:bodyPr/>
          <a:lstStyle/>
          <a:p>
            <a:r>
              <a:rPr lang="is-IS" smtClean="0"/>
              <a:t>Hákon Sigursteinsson, deildarstjóri skólaþjónustu</a:t>
            </a:r>
            <a:endParaRPr lang="is-IS"/>
          </a:p>
        </p:txBody>
      </p:sp>
      <p:sp>
        <p:nvSpPr>
          <p:cNvPr id="6" name="Slide Number Placeholder 5"/>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368276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s-IS" smtClean="0"/>
              <a:t>10.4.2015</a:t>
            </a:r>
            <a:endParaRPr lang="is-IS"/>
          </a:p>
        </p:txBody>
      </p:sp>
      <p:sp>
        <p:nvSpPr>
          <p:cNvPr id="5" name="Footer Placeholder 4"/>
          <p:cNvSpPr>
            <a:spLocks noGrp="1"/>
          </p:cNvSpPr>
          <p:nvPr>
            <p:ph type="ftr" sz="quarter" idx="11"/>
          </p:nvPr>
        </p:nvSpPr>
        <p:spPr/>
        <p:txBody>
          <a:bodyPr/>
          <a:lstStyle/>
          <a:p>
            <a:r>
              <a:rPr lang="is-IS" smtClean="0"/>
              <a:t>Hákon Sigursteinsson, deildarstjóri skólaþjónustu</a:t>
            </a:r>
            <a:endParaRPr lang="is-IS"/>
          </a:p>
        </p:txBody>
      </p:sp>
      <p:sp>
        <p:nvSpPr>
          <p:cNvPr id="6" name="Slide Number Placeholder 5"/>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343864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r>
              <a:rPr lang="is-IS" smtClean="0"/>
              <a:t>10.4.2015</a:t>
            </a:r>
            <a:endParaRPr lang="is-IS"/>
          </a:p>
        </p:txBody>
      </p:sp>
      <p:sp>
        <p:nvSpPr>
          <p:cNvPr id="6" name="Footer Placeholder 5"/>
          <p:cNvSpPr>
            <a:spLocks noGrp="1"/>
          </p:cNvSpPr>
          <p:nvPr>
            <p:ph type="ftr" sz="quarter" idx="11"/>
          </p:nvPr>
        </p:nvSpPr>
        <p:spPr/>
        <p:txBody>
          <a:bodyPr/>
          <a:lstStyle/>
          <a:p>
            <a:r>
              <a:rPr lang="is-IS" smtClean="0"/>
              <a:t>Hákon Sigursteinsson, deildarstjóri skólaþjónustu</a:t>
            </a:r>
            <a:endParaRPr lang="is-IS"/>
          </a:p>
        </p:txBody>
      </p:sp>
      <p:sp>
        <p:nvSpPr>
          <p:cNvPr id="7" name="Slide Number Placeholder 6"/>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200650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r>
              <a:rPr lang="is-IS" smtClean="0"/>
              <a:t>10.4.2015</a:t>
            </a:r>
            <a:endParaRPr lang="is-IS"/>
          </a:p>
        </p:txBody>
      </p:sp>
      <p:sp>
        <p:nvSpPr>
          <p:cNvPr id="8" name="Footer Placeholder 7"/>
          <p:cNvSpPr>
            <a:spLocks noGrp="1"/>
          </p:cNvSpPr>
          <p:nvPr>
            <p:ph type="ftr" sz="quarter" idx="11"/>
          </p:nvPr>
        </p:nvSpPr>
        <p:spPr/>
        <p:txBody>
          <a:bodyPr/>
          <a:lstStyle/>
          <a:p>
            <a:r>
              <a:rPr lang="is-IS" smtClean="0"/>
              <a:t>Hákon Sigursteinsson, deildarstjóri skólaþjónustu</a:t>
            </a:r>
            <a:endParaRPr lang="is-IS"/>
          </a:p>
        </p:txBody>
      </p:sp>
      <p:sp>
        <p:nvSpPr>
          <p:cNvPr id="9" name="Slide Number Placeholder 8"/>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226966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r>
              <a:rPr lang="is-IS" smtClean="0"/>
              <a:t>10.4.2015</a:t>
            </a:r>
            <a:endParaRPr lang="is-IS"/>
          </a:p>
        </p:txBody>
      </p:sp>
      <p:sp>
        <p:nvSpPr>
          <p:cNvPr id="4" name="Footer Placeholder 3"/>
          <p:cNvSpPr>
            <a:spLocks noGrp="1"/>
          </p:cNvSpPr>
          <p:nvPr>
            <p:ph type="ftr" sz="quarter" idx="11"/>
          </p:nvPr>
        </p:nvSpPr>
        <p:spPr/>
        <p:txBody>
          <a:bodyPr/>
          <a:lstStyle/>
          <a:p>
            <a:r>
              <a:rPr lang="is-IS" smtClean="0"/>
              <a:t>Hákon Sigursteinsson, deildarstjóri skólaþjónustu</a:t>
            </a:r>
            <a:endParaRPr lang="is-IS"/>
          </a:p>
        </p:txBody>
      </p:sp>
      <p:sp>
        <p:nvSpPr>
          <p:cNvPr id="5" name="Slide Number Placeholder 4"/>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299026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s-IS" smtClean="0"/>
              <a:t>10.4.2015</a:t>
            </a:r>
            <a:endParaRPr lang="is-IS"/>
          </a:p>
        </p:txBody>
      </p:sp>
      <p:sp>
        <p:nvSpPr>
          <p:cNvPr id="3" name="Footer Placeholder 2"/>
          <p:cNvSpPr>
            <a:spLocks noGrp="1"/>
          </p:cNvSpPr>
          <p:nvPr>
            <p:ph type="ftr" sz="quarter" idx="11"/>
          </p:nvPr>
        </p:nvSpPr>
        <p:spPr/>
        <p:txBody>
          <a:bodyPr/>
          <a:lstStyle/>
          <a:p>
            <a:r>
              <a:rPr lang="is-IS" smtClean="0"/>
              <a:t>Hákon Sigursteinsson, deildarstjóri skólaþjónustu</a:t>
            </a:r>
            <a:endParaRPr lang="is-IS"/>
          </a:p>
        </p:txBody>
      </p:sp>
      <p:sp>
        <p:nvSpPr>
          <p:cNvPr id="4" name="Slide Number Placeholder 3"/>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297514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10.4.2015</a:t>
            </a:r>
            <a:endParaRPr lang="is-IS"/>
          </a:p>
        </p:txBody>
      </p:sp>
      <p:sp>
        <p:nvSpPr>
          <p:cNvPr id="6" name="Footer Placeholder 5"/>
          <p:cNvSpPr>
            <a:spLocks noGrp="1"/>
          </p:cNvSpPr>
          <p:nvPr>
            <p:ph type="ftr" sz="quarter" idx="11"/>
          </p:nvPr>
        </p:nvSpPr>
        <p:spPr/>
        <p:txBody>
          <a:bodyPr/>
          <a:lstStyle/>
          <a:p>
            <a:r>
              <a:rPr lang="is-IS" smtClean="0"/>
              <a:t>Hákon Sigursteinsson, deildarstjóri skólaþjónustu</a:t>
            </a:r>
            <a:endParaRPr lang="is-IS"/>
          </a:p>
        </p:txBody>
      </p:sp>
      <p:sp>
        <p:nvSpPr>
          <p:cNvPr id="7" name="Slide Number Placeholder 6"/>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409618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s-IS" smtClean="0"/>
              <a:t>10.4.2015</a:t>
            </a:r>
            <a:endParaRPr lang="is-IS"/>
          </a:p>
        </p:txBody>
      </p:sp>
      <p:sp>
        <p:nvSpPr>
          <p:cNvPr id="6" name="Footer Placeholder 5"/>
          <p:cNvSpPr>
            <a:spLocks noGrp="1"/>
          </p:cNvSpPr>
          <p:nvPr>
            <p:ph type="ftr" sz="quarter" idx="11"/>
          </p:nvPr>
        </p:nvSpPr>
        <p:spPr/>
        <p:txBody>
          <a:bodyPr/>
          <a:lstStyle/>
          <a:p>
            <a:r>
              <a:rPr lang="is-IS" smtClean="0"/>
              <a:t>Hákon Sigursteinsson, deildarstjóri skólaþjónustu</a:t>
            </a:r>
            <a:endParaRPr lang="is-IS"/>
          </a:p>
        </p:txBody>
      </p:sp>
      <p:sp>
        <p:nvSpPr>
          <p:cNvPr id="7" name="Slide Number Placeholder 6"/>
          <p:cNvSpPr>
            <a:spLocks noGrp="1"/>
          </p:cNvSpPr>
          <p:nvPr>
            <p:ph type="sldNum" sz="quarter" idx="12"/>
          </p:nvPr>
        </p:nvSpPr>
        <p:spPr/>
        <p:txBody>
          <a:bodyPr/>
          <a:lstStyle/>
          <a:p>
            <a:fld id="{A7E82DDF-DC41-4B46-AE09-E063422BC9BE}" type="slidenum">
              <a:rPr lang="is-IS" smtClean="0"/>
              <a:t>‹#›</a:t>
            </a:fld>
            <a:endParaRPr lang="is-IS"/>
          </a:p>
        </p:txBody>
      </p:sp>
    </p:spTree>
    <p:extLst>
      <p:ext uri="{BB962C8B-B14F-4D97-AF65-F5344CB8AC3E}">
        <p14:creationId xmlns:p14="http://schemas.microsoft.com/office/powerpoint/2010/main" val="55653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smtClean="0"/>
              <a:t>10.4.2015</a:t>
            </a:r>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s-IS" smtClean="0"/>
              <a:t>Hákon Sigursteinsson, deildarstjóri skólaþjónustu</a:t>
            </a:r>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82DDF-DC41-4B46-AE09-E063422BC9BE}" type="slidenum">
              <a:rPr lang="is-IS" smtClean="0"/>
              <a:t>‹#›</a:t>
            </a:fld>
            <a:endParaRPr lang="is-IS"/>
          </a:p>
        </p:txBody>
      </p:sp>
    </p:spTree>
    <p:extLst>
      <p:ext uri="{BB962C8B-B14F-4D97-AF65-F5344CB8AC3E}">
        <p14:creationId xmlns:p14="http://schemas.microsoft.com/office/powerpoint/2010/main" val="2747552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heckmanequation.org/resource/the-heckman-curv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ctrTitle"/>
          </p:nvPr>
        </p:nvSpPr>
        <p:spPr>
          <a:xfrm>
            <a:off x="1619672" y="2708920"/>
            <a:ext cx="7272808" cy="1470025"/>
          </a:xfrm>
        </p:spPr>
        <p:txBody>
          <a:bodyPr>
            <a:noAutofit/>
          </a:bodyPr>
          <a:lstStyle/>
          <a:p>
            <a:r>
              <a:rPr lang="is-IS" sz="5400" dirty="0" smtClean="0"/>
              <a:t>Reykjavíkurmódelið </a:t>
            </a:r>
            <a:br>
              <a:rPr lang="is-IS" sz="5400" dirty="0" smtClean="0"/>
            </a:br>
            <a:r>
              <a:rPr lang="is-IS" sz="3200" dirty="0" smtClean="0"/>
              <a:t>–áður Breiðholtsmódelið</a:t>
            </a:r>
            <a:endParaRPr lang="is-IS" sz="2800" dirty="0"/>
          </a:p>
        </p:txBody>
      </p:sp>
      <p:sp>
        <p:nvSpPr>
          <p:cNvPr id="3" name="Undirtitill 2"/>
          <p:cNvSpPr>
            <a:spLocks noGrp="1"/>
          </p:cNvSpPr>
          <p:nvPr>
            <p:ph type="subTitle" idx="1"/>
          </p:nvPr>
        </p:nvSpPr>
        <p:spPr>
          <a:xfrm>
            <a:off x="2133600" y="4903440"/>
            <a:ext cx="6172200" cy="685800"/>
          </a:xfrm>
        </p:spPr>
        <p:txBody>
          <a:bodyPr>
            <a:noAutofit/>
          </a:bodyPr>
          <a:lstStyle/>
          <a:p>
            <a:r>
              <a:rPr lang="is-IS" sz="2400" dirty="0" smtClean="0">
                <a:solidFill>
                  <a:schemeClr val="tx1">
                    <a:lumMod val="50000"/>
                    <a:lumOff val="50000"/>
                  </a:schemeClr>
                </a:solidFill>
              </a:rPr>
              <a:t>Bergljót Gyða Guðmundsdóttir, </a:t>
            </a:r>
            <a:r>
              <a:rPr lang="is-IS" sz="2400" dirty="0" err="1" smtClean="0">
                <a:solidFill>
                  <a:schemeClr val="tx1">
                    <a:lumMod val="50000"/>
                    <a:lumOff val="50000"/>
                  </a:schemeClr>
                </a:solidFill>
              </a:rPr>
              <a:t>Ph.D</a:t>
            </a:r>
            <a:r>
              <a:rPr lang="is-IS" sz="2400" dirty="0" smtClean="0">
                <a:solidFill>
                  <a:schemeClr val="tx1">
                    <a:lumMod val="50000"/>
                    <a:lumOff val="50000"/>
                  </a:schemeClr>
                </a:solidFill>
              </a:rPr>
              <a:t>.</a:t>
            </a:r>
          </a:p>
          <a:p>
            <a:r>
              <a:rPr lang="is-IS" sz="2400" dirty="0" smtClean="0">
                <a:solidFill>
                  <a:schemeClr val="tx1">
                    <a:lumMod val="50000"/>
                    <a:lumOff val="50000"/>
                  </a:schemeClr>
                </a:solidFill>
              </a:rPr>
              <a:t>Sálfræðingur</a:t>
            </a:r>
          </a:p>
          <a:p>
            <a:r>
              <a:rPr lang="is-IS" sz="2400" dirty="0" smtClean="0">
                <a:solidFill>
                  <a:schemeClr val="tx1">
                    <a:lumMod val="50000"/>
                    <a:lumOff val="50000"/>
                  </a:schemeClr>
                </a:solidFill>
              </a:rPr>
              <a:t>Þjónustumiðstöð Breiðholts</a:t>
            </a:r>
            <a:endParaRPr lang="is-IS" sz="2400" dirty="0">
              <a:solidFill>
                <a:schemeClr val="tx1">
                  <a:lumMod val="50000"/>
                  <a:lumOff val="50000"/>
                </a:schemeClr>
              </a:solidFill>
            </a:endParaRPr>
          </a:p>
        </p:txBody>
      </p:sp>
    </p:spTree>
    <p:extLst>
      <p:ext uri="{BB962C8B-B14F-4D97-AF65-F5344CB8AC3E}">
        <p14:creationId xmlns:p14="http://schemas.microsoft.com/office/powerpoint/2010/main" val="146809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
          <p:cNvGraphicFramePr>
            <a:graphicFrameLocks noGrp="1"/>
          </p:cNvGraphicFramePr>
          <p:nvPr>
            <p:extLst>
              <p:ext uri="{D42A27DB-BD31-4B8C-83A1-F6EECF244321}">
                <p14:modId xmlns:p14="http://schemas.microsoft.com/office/powerpoint/2010/main" val="3956041524"/>
              </p:ext>
            </p:extLst>
          </p:nvPr>
        </p:nvGraphicFramePr>
        <p:xfrm>
          <a:off x="1475656" y="1196752"/>
          <a:ext cx="7742212" cy="49863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ill 1"/>
          <p:cNvSpPr>
            <a:spLocks noGrp="1"/>
          </p:cNvSpPr>
          <p:nvPr>
            <p:ph type="title"/>
          </p:nvPr>
        </p:nvSpPr>
        <p:spPr>
          <a:xfrm>
            <a:off x="1619672" y="274638"/>
            <a:ext cx="7067128" cy="1143000"/>
          </a:xfrm>
        </p:spPr>
        <p:txBody>
          <a:bodyPr/>
          <a:lstStyle/>
          <a:p>
            <a:r>
              <a:rPr lang="is-IS" dirty="0" smtClean="0"/>
              <a:t>Heildarfjöldi erinda</a:t>
            </a:r>
            <a:endParaRPr lang="is-IS" dirty="0"/>
          </a:p>
        </p:txBody>
      </p:sp>
      <p:sp>
        <p:nvSpPr>
          <p:cNvPr id="4" name="Síðufótarstaðgengill 3"/>
          <p:cNvSpPr>
            <a:spLocks noGrp="1"/>
          </p:cNvSpPr>
          <p:nvPr>
            <p:ph type="ftr" sz="quarter" idx="11"/>
          </p:nvPr>
        </p:nvSpPr>
        <p:spPr/>
        <p:txBody>
          <a:bodyPr/>
          <a:lstStyle/>
          <a:p>
            <a:r>
              <a:rPr lang="is-IS" smtClean="0"/>
              <a:t>Hákon Sigursteinsson, deildarstjóri skólaþjónustu</a:t>
            </a:r>
            <a:endParaRPr lang="is-IS"/>
          </a:p>
        </p:txBody>
      </p:sp>
    </p:spTree>
    <p:extLst>
      <p:ext uri="{BB962C8B-B14F-4D97-AF65-F5344CB8AC3E}">
        <p14:creationId xmlns:p14="http://schemas.microsoft.com/office/powerpoint/2010/main" val="1740512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619672" y="274638"/>
            <a:ext cx="7067128" cy="1143000"/>
          </a:xfrm>
        </p:spPr>
        <p:txBody>
          <a:bodyPr/>
          <a:lstStyle/>
          <a:p>
            <a:r>
              <a:rPr lang="is-IS" dirty="0" err="1" smtClean="0"/>
              <a:t>Færri</a:t>
            </a:r>
            <a:r>
              <a:rPr lang="is-IS" dirty="0" smtClean="0"/>
              <a:t> tilvísanir</a:t>
            </a:r>
            <a:endParaRPr lang="is-IS" dirty="0"/>
          </a:p>
        </p:txBody>
      </p:sp>
      <p:sp>
        <p:nvSpPr>
          <p:cNvPr id="4" name="Síðufótarstaðgengill 3"/>
          <p:cNvSpPr>
            <a:spLocks noGrp="1"/>
          </p:cNvSpPr>
          <p:nvPr>
            <p:ph type="ftr" sz="quarter" idx="11"/>
          </p:nvPr>
        </p:nvSpPr>
        <p:spPr/>
        <p:txBody>
          <a:bodyPr/>
          <a:lstStyle/>
          <a:p>
            <a:r>
              <a:rPr lang="is-IS" smtClean="0"/>
              <a:t>Hákon Sigursteinsson, deildarstjóri skólaþjónustu</a:t>
            </a:r>
            <a:endParaRPr lang="is-IS"/>
          </a:p>
        </p:txBody>
      </p:sp>
      <p:graphicFrame>
        <p:nvGraphicFramePr>
          <p:cNvPr id="6" name="Chart 1"/>
          <p:cNvGraphicFramePr>
            <a:graphicFrameLocks noGrp="1"/>
          </p:cNvGraphicFramePr>
          <p:nvPr>
            <p:extLst>
              <p:ext uri="{D42A27DB-BD31-4B8C-83A1-F6EECF244321}">
                <p14:modId xmlns:p14="http://schemas.microsoft.com/office/powerpoint/2010/main" val="1540724639"/>
              </p:ext>
            </p:extLst>
          </p:nvPr>
        </p:nvGraphicFramePr>
        <p:xfrm>
          <a:off x="1619672" y="1251298"/>
          <a:ext cx="7742212" cy="5087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48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619672" y="274638"/>
            <a:ext cx="7067128" cy="1143000"/>
          </a:xfrm>
        </p:spPr>
        <p:txBody>
          <a:bodyPr>
            <a:normAutofit/>
          </a:bodyPr>
          <a:lstStyle/>
          <a:p>
            <a:r>
              <a:rPr lang="is-IS" dirty="0" smtClean="0"/>
              <a:t>Aukin ráðgjöf – skjót aðkoma</a:t>
            </a:r>
            <a:endParaRPr lang="is-IS" dirty="0"/>
          </a:p>
        </p:txBody>
      </p:sp>
      <p:sp>
        <p:nvSpPr>
          <p:cNvPr id="4" name="Síðufótarstaðgengill 3"/>
          <p:cNvSpPr>
            <a:spLocks noGrp="1"/>
          </p:cNvSpPr>
          <p:nvPr>
            <p:ph type="ftr" sz="quarter" idx="11"/>
          </p:nvPr>
        </p:nvSpPr>
        <p:spPr/>
        <p:txBody>
          <a:bodyPr/>
          <a:lstStyle/>
          <a:p>
            <a:r>
              <a:rPr lang="is-IS" smtClean="0"/>
              <a:t>Hákon Sigursteinsson, deildarstjóri skólaþjónustu</a:t>
            </a:r>
            <a:endParaRPr lang="is-IS"/>
          </a:p>
        </p:txBody>
      </p:sp>
      <p:graphicFrame>
        <p:nvGraphicFramePr>
          <p:cNvPr id="5" name="Chart 1"/>
          <p:cNvGraphicFramePr>
            <a:graphicFrameLocks noGrp="1"/>
          </p:cNvGraphicFramePr>
          <p:nvPr>
            <p:extLst>
              <p:ext uri="{D42A27DB-BD31-4B8C-83A1-F6EECF244321}">
                <p14:modId xmlns:p14="http://schemas.microsoft.com/office/powerpoint/2010/main" val="285324046"/>
              </p:ext>
            </p:extLst>
          </p:nvPr>
        </p:nvGraphicFramePr>
        <p:xfrm>
          <a:off x="1475656" y="1379455"/>
          <a:ext cx="7560840" cy="493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66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619672" y="274638"/>
            <a:ext cx="7067128" cy="1143000"/>
          </a:xfrm>
        </p:spPr>
        <p:txBody>
          <a:bodyPr/>
          <a:lstStyle/>
          <a:p>
            <a:r>
              <a:rPr lang="is-IS" dirty="0" smtClean="0"/>
              <a:t>Hlutfall frumgreininga</a:t>
            </a:r>
            <a:endParaRPr lang="is-IS" dirty="0"/>
          </a:p>
        </p:txBody>
      </p:sp>
      <p:sp>
        <p:nvSpPr>
          <p:cNvPr id="4" name="Síðufótarstaðgengill 3"/>
          <p:cNvSpPr>
            <a:spLocks noGrp="1"/>
          </p:cNvSpPr>
          <p:nvPr>
            <p:ph type="ftr" sz="quarter" idx="11"/>
          </p:nvPr>
        </p:nvSpPr>
        <p:spPr/>
        <p:txBody>
          <a:bodyPr/>
          <a:lstStyle/>
          <a:p>
            <a:r>
              <a:rPr lang="is-IS" smtClean="0"/>
              <a:t>Hákon Sigursteinsson, deildarstjóri skólaþjónustu</a:t>
            </a:r>
            <a:endParaRPr lang="is-IS"/>
          </a:p>
        </p:txBody>
      </p:sp>
      <p:graphicFrame>
        <p:nvGraphicFramePr>
          <p:cNvPr id="5" name="Línurit 4"/>
          <p:cNvGraphicFramePr>
            <a:graphicFrameLocks noGrp="1"/>
          </p:cNvGraphicFramePr>
          <p:nvPr>
            <p:extLst>
              <p:ext uri="{D42A27DB-BD31-4B8C-83A1-F6EECF244321}">
                <p14:modId xmlns:p14="http://schemas.microsoft.com/office/powerpoint/2010/main" val="2548443848"/>
              </p:ext>
            </p:extLst>
          </p:nvPr>
        </p:nvGraphicFramePr>
        <p:xfrm>
          <a:off x="1475656" y="1268761"/>
          <a:ext cx="7344816"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756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619672" y="274638"/>
            <a:ext cx="7067128" cy="1143000"/>
          </a:xfrm>
        </p:spPr>
        <p:txBody>
          <a:bodyPr>
            <a:normAutofit/>
          </a:bodyPr>
          <a:lstStyle/>
          <a:p>
            <a:r>
              <a:rPr lang="is-IS" dirty="0" smtClean="0"/>
              <a:t>Greiningum hefur fækkað</a:t>
            </a:r>
            <a:endParaRPr lang="is-IS" dirty="0"/>
          </a:p>
        </p:txBody>
      </p:sp>
      <p:sp>
        <p:nvSpPr>
          <p:cNvPr id="4" name="Síðufótarstaðgengill 3"/>
          <p:cNvSpPr>
            <a:spLocks noGrp="1"/>
          </p:cNvSpPr>
          <p:nvPr>
            <p:ph type="ftr" sz="quarter" idx="11"/>
          </p:nvPr>
        </p:nvSpPr>
        <p:spPr/>
        <p:txBody>
          <a:bodyPr/>
          <a:lstStyle/>
          <a:p>
            <a:r>
              <a:rPr lang="is-IS" smtClean="0"/>
              <a:t>Hákon Sigursteinsson, deildarstjóri skólaþjónustu</a:t>
            </a:r>
            <a:endParaRPr lang="is-IS"/>
          </a:p>
        </p:txBody>
      </p:sp>
      <p:graphicFrame>
        <p:nvGraphicFramePr>
          <p:cNvPr id="5" name="Línurit 4"/>
          <p:cNvGraphicFramePr>
            <a:graphicFrameLocks noGrp="1"/>
          </p:cNvGraphicFramePr>
          <p:nvPr>
            <p:extLst>
              <p:ext uri="{D42A27DB-BD31-4B8C-83A1-F6EECF244321}">
                <p14:modId xmlns:p14="http://schemas.microsoft.com/office/powerpoint/2010/main" val="125837828"/>
              </p:ext>
            </p:extLst>
          </p:nvPr>
        </p:nvGraphicFramePr>
        <p:xfrm>
          <a:off x="1475656" y="1268760"/>
          <a:ext cx="7743542" cy="5198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1697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547664" y="274638"/>
            <a:ext cx="7139136" cy="1143000"/>
          </a:xfrm>
        </p:spPr>
        <p:txBody>
          <a:bodyPr>
            <a:normAutofit fontScale="90000"/>
          </a:bodyPr>
          <a:lstStyle/>
          <a:p>
            <a:r>
              <a:rPr lang="is-IS" dirty="0" smtClean="0"/>
              <a:t>Staða TILVÍSANA - mars 2018</a:t>
            </a:r>
            <a:br>
              <a:rPr lang="is-IS" dirty="0" smtClean="0"/>
            </a:br>
            <a:r>
              <a:rPr lang="is-IS" sz="3100" dirty="0" smtClean="0"/>
              <a:t>Tilvísanir</a:t>
            </a:r>
            <a:endParaRPr lang="is-IS" dirty="0"/>
          </a:p>
        </p:txBody>
      </p:sp>
      <p:sp>
        <p:nvSpPr>
          <p:cNvPr id="4" name="Síðufótarstaðgengill 3"/>
          <p:cNvSpPr>
            <a:spLocks noGrp="1"/>
          </p:cNvSpPr>
          <p:nvPr>
            <p:ph type="ftr" sz="quarter" idx="11"/>
          </p:nvPr>
        </p:nvSpPr>
        <p:spPr/>
        <p:txBody>
          <a:bodyPr/>
          <a:lstStyle/>
          <a:p>
            <a:r>
              <a:rPr lang="is-IS" smtClean="0"/>
              <a:t>Hákon Sigursteinsson, deildarstjóri skólaþjónustu</a:t>
            </a:r>
            <a:endParaRPr lang="is-IS"/>
          </a:p>
        </p:txBody>
      </p:sp>
      <p:graphicFrame>
        <p:nvGraphicFramePr>
          <p:cNvPr id="5" name="Línurit 4"/>
          <p:cNvGraphicFramePr>
            <a:graphicFrameLocks/>
          </p:cNvGraphicFramePr>
          <p:nvPr>
            <p:extLst>
              <p:ext uri="{D42A27DB-BD31-4B8C-83A1-F6EECF244321}">
                <p14:modId xmlns:p14="http://schemas.microsoft.com/office/powerpoint/2010/main" val="2264352664"/>
              </p:ext>
            </p:extLst>
          </p:nvPr>
        </p:nvGraphicFramePr>
        <p:xfrm>
          <a:off x="1578078" y="1446056"/>
          <a:ext cx="7386409" cy="4719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669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763688" y="274638"/>
            <a:ext cx="6923112" cy="1143000"/>
          </a:xfrm>
        </p:spPr>
        <p:txBody>
          <a:bodyPr/>
          <a:lstStyle/>
          <a:p>
            <a:r>
              <a:rPr lang="is-IS" dirty="0" smtClean="0"/>
              <a:t>30 milljón orða munur</a:t>
            </a:r>
            <a:endParaRPr lang="is-IS" dirty="0"/>
          </a:p>
        </p:txBody>
      </p:sp>
      <p:sp>
        <p:nvSpPr>
          <p:cNvPr id="3" name="Staðgengill efnis 2"/>
          <p:cNvSpPr>
            <a:spLocks noGrp="1"/>
          </p:cNvSpPr>
          <p:nvPr>
            <p:ph idx="1"/>
          </p:nvPr>
        </p:nvSpPr>
        <p:spPr>
          <a:xfrm>
            <a:off x="1763688" y="1600200"/>
            <a:ext cx="6923112" cy="4525963"/>
          </a:xfrm>
        </p:spPr>
        <p:txBody>
          <a:bodyPr>
            <a:normAutofit fontScale="77500" lnSpcReduction="20000"/>
          </a:bodyPr>
          <a:lstStyle/>
          <a:p>
            <a:r>
              <a:rPr lang="is-IS" dirty="0" smtClean="0"/>
              <a:t>Rannsókn </a:t>
            </a:r>
            <a:r>
              <a:rPr lang="is-IS" dirty="0" err="1" smtClean="0"/>
              <a:t>Betty</a:t>
            </a:r>
            <a:r>
              <a:rPr lang="is-IS" dirty="0" smtClean="0"/>
              <a:t> Hart og </a:t>
            </a:r>
            <a:r>
              <a:rPr lang="is-IS" dirty="0" err="1" smtClean="0"/>
              <a:t>Todd</a:t>
            </a:r>
            <a:r>
              <a:rPr lang="is-IS" dirty="0" smtClean="0"/>
              <a:t> </a:t>
            </a:r>
            <a:r>
              <a:rPr lang="is-IS" dirty="0" err="1" smtClean="0"/>
              <a:t>Risley</a:t>
            </a:r>
            <a:r>
              <a:rPr lang="is-IS" dirty="0" smtClean="0"/>
              <a:t> í </a:t>
            </a:r>
            <a:r>
              <a:rPr lang="is-IS" dirty="0" err="1" smtClean="0"/>
              <a:t>BNA</a:t>
            </a:r>
            <a:r>
              <a:rPr lang="is-IS" dirty="0" smtClean="0"/>
              <a:t> (1995):</a:t>
            </a:r>
          </a:p>
          <a:p>
            <a:r>
              <a:rPr lang="is-IS" dirty="0" smtClean="0"/>
              <a:t>Fylgst með 42 fjölskyldum með </a:t>
            </a:r>
            <a:r>
              <a:rPr lang="is-IS" dirty="0" err="1" smtClean="0"/>
              <a:t>ólíka</a:t>
            </a:r>
            <a:r>
              <a:rPr lang="is-IS" dirty="0" smtClean="0"/>
              <a:t> félags- og efnahagsstöðu.</a:t>
            </a:r>
          </a:p>
          <a:p>
            <a:pPr lvl="1"/>
            <a:r>
              <a:rPr lang="en-US" dirty="0" err="1" smtClean="0"/>
              <a:t>Börn</a:t>
            </a:r>
            <a:r>
              <a:rPr lang="en-US" dirty="0" smtClean="0"/>
              <a:t> </a:t>
            </a:r>
            <a:r>
              <a:rPr lang="en-US" dirty="0" err="1" smtClean="0"/>
              <a:t>foreldra</a:t>
            </a:r>
            <a:r>
              <a:rPr lang="en-US" dirty="0" smtClean="0"/>
              <a:t> á </a:t>
            </a:r>
            <a:r>
              <a:rPr lang="en-US" dirty="0" err="1" smtClean="0"/>
              <a:t>fjárhagsaðstoð</a:t>
            </a:r>
            <a:r>
              <a:rPr lang="en-US" dirty="0" smtClean="0"/>
              <a:t> </a:t>
            </a:r>
            <a:r>
              <a:rPr lang="en-US" dirty="0" err="1" smtClean="0"/>
              <a:t>heyrðu</a:t>
            </a:r>
            <a:r>
              <a:rPr lang="en-US" dirty="0" smtClean="0"/>
              <a:t> </a:t>
            </a:r>
            <a:r>
              <a:rPr lang="en-US" dirty="0" err="1" smtClean="0"/>
              <a:t>u.þ.b</a:t>
            </a:r>
            <a:r>
              <a:rPr lang="en-US" dirty="0" smtClean="0"/>
              <a:t>. 616 </a:t>
            </a:r>
            <a:r>
              <a:rPr lang="en-US" dirty="0" err="1" smtClean="0"/>
              <a:t>orð</a:t>
            </a:r>
            <a:r>
              <a:rPr lang="en-US" dirty="0" smtClean="0"/>
              <a:t> á </a:t>
            </a:r>
            <a:r>
              <a:rPr lang="en-US" dirty="0" err="1" smtClean="0"/>
              <a:t>klst</a:t>
            </a:r>
            <a:r>
              <a:rPr lang="en-US" dirty="0" smtClean="0"/>
              <a:t>.</a:t>
            </a:r>
          </a:p>
          <a:p>
            <a:pPr lvl="1"/>
            <a:r>
              <a:rPr lang="en-US" dirty="0" err="1" smtClean="0"/>
              <a:t>Börn</a:t>
            </a:r>
            <a:r>
              <a:rPr lang="en-US" dirty="0" smtClean="0"/>
              <a:t> </a:t>
            </a:r>
            <a:r>
              <a:rPr lang="en-US" dirty="0" err="1" smtClean="0"/>
              <a:t>foreldra</a:t>
            </a:r>
            <a:r>
              <a:rPr lang="en-US" dirty="0" smtClean="0"/>
              <a:t> </a:t>
            </a:r>
            <a:r>
              <a:rPr lang="en-US" dirty="0" err="1" smtClean="0"/>
              <a:t>af</a:t>
            </a:r>
            <a:r>
              <a:rPr lang="en-US" dirty="0" smtClean="0"/>
              <a:t> </a:t>
            </a:r>
            <a:r>
              <a:rPr lang="en-US" dirty="0" err="1" smtClean="0"/>
              <a:t>verkamannastétt</a:t>
            </a:r>
            <a:r>
              <a:rPr lang="en-US" dirty="0" smtClean="0"/>
              <a:t>: 1.251 </a:t>
            </a:r>
            <a:r>
              <a:rPr lang="en-US" dirty="0" err="1" smtClean="0"/>
              <a:t>orð</a:t>
            </a:r>
            <a:r>
              <a:rPr lang="en-US" dirty="0" smtClean="0"/>
              <a:t> á </a:t>
            </a:r>
            <a:r>
              <a:rPr lang="en-US" dirty="0" err="1" smtClean="0"/>
              <a:t>klst</a:t>
            </a:r>
            <a:r>
              <a:rPr lang="en-US" dirty="0" smtClean="0"/>
              <a:t>.</a:t>
            </a:r>
          </a:p>
          <a:p>
            <a:pPr lvl="1"/>
            <a:r>
              <a:rPr lang="en-US" dirty="0" err="1" smtClean="0"/>
              <a:t>Börn</a:t>
            </a:r>
            <a:r>
              <a:rPr lang="en-US" dirty="0" smtClean="0"/>
              <a:t> </a:t>
            </a:r>
            <a:r>
              <a:rPr lang="en-US" dirty="0" err="1" smtClean="0"/>
              <a:t>efnameiri</a:t>
            </a:r>
            <a:r>
              <a:rPr lang="en-US" dirty="0" smtClean="0"/>
              <a:t> </a:t>
            </a:r>
            <a:r>
              <a:rPr lang="en-US" dirty="0" err="1" smtClean="0"/>
              <a:t>foreldra</a:t>
            </a:r>
            <a:r>
              <a:rPr lang="en-US" dirty="0" smtClean="0"/>
              <a:t>: 2.153 </a:t>
            </a:r>
            <a:r>
              <a:rPr lang="en-US" dirty="0" err="1" smtClean="0"/>
              <a:t>orð</a:t>
            </a:r>
            <a:r>
              <a:rPr lang="en-US" dirty="0" smtClean="0"/>
              <a:t> á </a:t>
            </a:r>
            <a:r>
              <a:rPr lang="en-US" dirty="0" err="1" smtClean="0"/>
              <a:t>klst</a:t>
            </a:r>
            <a:r>
              <a:rPr lang="en-US" dirty="0" smtClean="0"/>
              <a:t>.</a:t>
            </a:r>
          </a:p>
          <a:p>
            <a:r>
              <a:rPr lang="en-US" dirty="0" smtClean="0"/>
              <a:t>Um 86-98% </a:t>
            </a:r>
            <a:r>
              <a:rPr lang="en-US" dirty="0" err="1" smtClean="0"/>
              <a:t>orðaforða</a:t>
            </a:r>
            <a:r>
              <a:rPr lang="en-US" dirty="0" smtClean="0"/>
              <a:t> </a:t>
            </a:r>
            <a:r>
              <a:rPr lang="en-US" dirty="0" err="1" smtClean="0"/>
              <a:t>barnanna</a:t>
            </a:r>
            <a:r>
              <a:rPr lang="en-US" dirty="0" smtClean="0"/>
              <a:t> </a:t>
            </a:r>
            <a:r>
              <a:rPr lang="en-US" dirty="0" err="1" smtClean="0"/>
              <a:t>var</a:t>
            </a:r>
            <a:r>
              <a:rPr lang="en-US" dirty="0" smtClean="0"/>
              <a:t> </a:t>
            </a:r>
            <a:r>
              <a:rPr lang="en-US" dirty="0" err="1" smtClean="0"/>
              <a:t>rakinn</a:t>
            </a:r>
            <a:r>
              <a:rPr lang="en-US" dirty="0" smtClean="0"/>
              <a:t> </a:t>
            </a:r>
            <a:r>
              <a:rPr lang="en-US" dirty="0" err="1" smtClean="0"/>
              <a:t>til</a:t>
            </a:r>
            <a:r>
              <a:rPr lang="en-US" dirty="0" smtClean="0"/>
              <a:t> </a:t>
            </a:r>
            <a:r>
              <a:rPr lang="en-US" dirty="0" err="1" smtClean="0"/>
              <a:t>orðaforða</a:t>
            </a:r>
            <a:r>
              <a:rPr lang="en-US" dirty="0" smtClean="0"/>
              <a:t> </a:t>
            </a:r>
            <a:r>
              <a:rPr lang="en-US" dirty="0" err="1" smtClean="0"/>
              <a:t>foreldra</a:t>
            </a:r>
            <a:r>
              <a:rPr lang="en-US" dirty="0" smtClean="0"/>
              <a:t>.</a:t>
            </a:r>
          </a:p>
          <a:p>
            <a:r>
              <a:rPr lang="en-US" dirty="0" smtClean="0"/>
              <a:t>Á </a:t>
            </a:r>
            <a:r>
              <a:rPr lang="en-US" dirty="0" err="1" smtClean="0"/>
              <a:t>fjórum</a:t>
            </a:r>
            <a:r>
              <a:rPr lang="en-US" dirty="0" smtClean="0"/>
              <a:t> </a:t>
            </a:r>
            <a:r>
              <a:rPr lang="en-US" dirty="0" err="1" smtClean="0"/>
              <a:t>árum</a:t>
            </a:r>
            <a:r>
              <a:rPr lang="en-US" dirty="0" smtClean="0"/>
              <a:t> </a:t>
            </a:r>
            <a:r>
              <a:rPr lang="en-US" dirty="0" err="1" smtClean="0"/>
              <a:t>hafði</a:t>
            </a:r>
            <a:r>
              <a:rPr lang="en-US" dirty="0" smtClean="0"/>
              <a:t> </a:t>
            </a:r>
            <a:r>
              <a:rPr lang="en-US" dirty="0" err="1" smtClean="0"/>
              <a:t>myndast</a:t>
            </a:r>
            <a:r>
              <a:rPr lang="en-US" dirty="0" smtClean="0"/>
              <a:t> um 30 </a:t>
            </a:r>
            <a:r>
              <a:rPr lang="en-US" dirty="0" err="1" smtClean="0"/>
              <a:t>milljón</a:t>
            </a:r>
            <a:r>
              <a:rPr lang="en-US" dirty="0" smtClean="0"/>
              <a:t> </a:t>
            </a:r>
            <a:r>
              <a:rPr lang="en-US" dirty="0" err="1" smtClean="0"/>
              <a:t>orða</a:t>
            </a:r>
            <a:r>
              <a:rPr lang="en-US" dirty="0" smtClean="0"/>
              <a:t> </a:t>
            </a:r>
            <a:r>
              <a:rPr lang="en-US" dirty="0" err="1" smtClean="0"/>
              <a:t>munur</a:t>
            </a:r>
            <a:r>
              <a:rPr lang="en-US" dirty="0" smtClean="0"/>
              <a:t> á </a:t>
            </a:r>
            <a:r>
              <a:rPr lang="en-US" dirty="0" err="1" smtClean="0"/>
              <a:t>hópum</a:t>
            </a:r>
            <a:r>
              <a:rPr lang="en-US" dirty="0" smtClean="0"/>
              <a:t> </a:t>
            </a:r>
            <a:r>
              <a:rPr lang="en-US" dirty="0" err="1" smtClean="0"/>
              <a:t>barna</a:t>
            </a:r>
            <a:r>
              <a:rPr lang="en-US" dirty="0" smtClean="0"/>
              <a:t> </a:t>
            </a:r>
            <a:r>
              <a:rPr lang="en-US" dirty="0" err="1" smtClean="0"/>
              <a:t>eftir</a:t>
            </a:r>
            <a:r>
              <a:rPr lang="en-US" dirty="0" smtClean="0"/>
              <a:t> </a:t>
            </a:r>
            <a:r>
              <a:rPr lang="en-US" dirty="0" err="1" smtClean="0"/>
              <a:t>félags</a:t>
            </a:r>
            <a:r>
              <a:rPr lang="en-US" dirty="0" smtClean="0"/>
              <a:t>- </a:t>
            </a:r>
            <a:r>
              <a:rPr lang="en-US" dirty="0" err="1" smtClean="0"/>
              <a:t>og</a:t>
            </a:r>
            <a:r>
              <a:rPr lang="en-US" dirty="0" smtClean="0"/>
              <a:t> </a:t>
            </a:r>
            <a:r>
              <a:rPr lang="en-US" dirty="0" err="1" smtClean="0"/>
              <a:t>efnahagsstöðu</a:t>
            </a:r>
            <a:r>
              <a:rPr lang="en-US" dirty="0" smtClean="0"/>
              <a:t> </a:t>
            </a:r>
            <a:r>
              <a:rPr lang="en-US" dirty="0" err="1" smtClean="0"/>
              <a:t>foreldra</a:t>
            </a:r>
            <a:r>
              <a:rPr lang="en-US" dirty="0" smtClean="0"/>
              <a:t> </a:t>
            </a:r>
            <a:r>
              <a:rPr lang="en-US" dirty="0" err="1" smtClean="0"/>
              <a:t>þeirra</a:t>
            </a:r>
            <a:r>
              <a:rPr lang="en-US" dirty="0" smtClean="0"/>
              <a:t>.</a:t>
            </a:r>
          </a:p>
        </p:txBody>
      </p:sp>
      <p:sp>
        <p:nvSpPr>
          <p:cNvPr id="5" name="Textarammi 4"/>
          <p:cNvSpPr txBox="1"/>
          <p:nvPr/>
        </p:nvSpPr>
        <p:spPr>
          <a:xfrm>
            <a:off x="1857084" y="6093296"/>
            <a:ext cx="6963388" cy="523220"/>
          </a:xfrm>
          <a:prstGeom prst="rect">
            <a:avLst/>
          </a:prstGeom>
          <a:noFill/>
        </p:spPr>
        <p:txBody>
          <a:bodyPr wrap="square" rtlCol="0">
            <a:spAutoFit/>
          </a:bodyPr>
          <a:lstStyle/>
          <a:p>
            <a:r>
              <a:rPr lang="en-US" sz="1400" dirty="0">
                <a:solidFill>
                  <a:schemeClr val="bg1">
                    <a:lumMod val="50000"/>
                  </a:schemeClr>
                </a:solidFill>
              </a:rPr>
              <a:t>Hart, B. </a:t>
            </a:r>
            <a:r>
              <a:rPr lang="en-US" sz="1400" dirty="0" err="1" smtClean="0">
                <a:solidFill>
                  <a:schemeClr val="bg1">
                    <a:lumMod val="50000"/>
                  </a:schemeClr>
                </a:solidFill>
              </a:rPr>
              <a:t>og</a:t>
            </a:r>
            <a:r>
              <a:rPr lang="en-US" sz="1400" dirty="0" smtClean="0">
                <a:solidFill>
                  <a:schemeClr val="bg1">
                    <a:lumMod val="50000"/>
                  </a:schemeClr>
                </a:solidFill>
              </a:rPr>
              <a:t> </a:t>
            </a:r>
            <a:r>
              <a:rPr lang="en-US" sz="1400" dirty="0" err="1" smtClean="0">
                <a:solidFill>
                  <a:schemeClr val="bg1">
                    <a:lumMod val="50000"/>
                  </a:schemeClr>
                </a:solidFill>
              </a:rPr>
              <a:t>Risley</a:t>
            </a:r>
            <a:r>
              <a:rPr lang="en-US" sz="1400" dirty="0">
                <a:solidFill>
                  <a:schemeClr val="bg1">
                    <a:lumMod val="50000"/>
                  </a:schemeClr>
                </a:solidFill>
              </a:rPr>
              <a:t>, T</a:t>
            </a:r>
            <a:r>
              <a:rPr lang="en-US" sz="1400" dirty="0" smtClean="0">
                <a:solidFill>
                  <a:schemeClr val="bg1">
                    <a:lumMod val="50000"/>
                  </a:schemeClr>
                </a:solidFill>
              </a:rPr>
              <a:t>. R</a:t>
            </a:r>
            <a:r>
              <a:rPr lang="en-US" sz="1400" dirty="0">
                <a:solidFill>
                  <a:schemeClr val="bg1">
                    <a:lumMod val="50000"/>
                  </a:schemeClr>
                </a:solidFill>
              </a:rPr>
              <a:t>. (2003). </a:t>
            </a:r>
            <a:r>
              <a:rPr lang="en-US" sz="1400" dirty="0" smtClean="0">
                <a:solidFill>
                  <a:schemeClr val="bg1">
                    <a:lumMod val="50000"/>
                  </a:schemeClr>
                </a:solidFill>
              </a:rPr>
              <a:t>The early catastrophe: The </a:t>
            </a:r>
            <a:r>
              <a:rPr lang="en-US" sz="1400" dirty="0">
                <a:solidFill>
                  <a:schemeClr val="bg1">
                    <a:lumMod val="50000"/>
                  </a:schemeClr>
                </a:solidFill>
              </a:rPr>
              <a:t>30 </a:t>
            </a:r>
            <a:r>
              <a:rPr lang="en-US" sz="1400" dirty="0" smtClean="0">
                <a:solidFill>
                  <a:schemeClr val="bg1">
                    <a:lumMod val="50000"/>
                  </a:schemeClr>
                </a:solidFill>
              </a:rPr>
              <a:t>million word gap </a:t>
            </a:r>
            <a:r>
              <a:rPr lang="en-US" sz="1400" dirty="0">
                <a:solidFill>
                  <a:schemeClr val="bg1">
                    <a:lumMod val="50000"/>
                  </a:schemeClr>
                </a:solidFill>
              </a:rPr>
              <a:t>by </a:t>
            </a:r>
            <a:r>
              <a:rPr lang="en-US" sz="1400" dirty="0" smtClean="0">
                <a:solidFill>
                  <a:schemeClr val="bg1">
                    <a:lumMod val="50000"/>
                  </a:schemeClr>
                </a:solidFill>
              </a:rPr>
              <a:t>age 3. </a:t>
            </a:r>
          </a:p>
          <a:p>
            <a:r>
              <a:rPr lang="en-US" sz="1400" i="1" dirty="0" smtClean="0">
                <a:solidFill>
                  <a:schemeClr val="bg1">
                    <a:lumMod val="50000"/>
                  </a:schemeClr>
                </a:solidFill>
              </a:rPr>
              <a:t>American </a:t>
            </a:r>
            <a:r>
              <a:rPr lang="en-US" sz="1400" i="1" dirty="0">
                <a:solidFill>
                  <a:schemeClr val="bg1">
                    <a:lumMod val="50000"/>
                  </a:schemeClr>
                </a:solidFill>
              </a:rPr>
              <a:t>Educator</a:t>
            </a:r>
            <a:r>
              <a:rPr lang="en-US" sz="1400" dirty="0">
                <a:solidFill>
                  <a:schemeClr val="bg1">
                    <a:lumMod val="50000"/>
                  </a:schemeClr>
                </a:solidFill>
              </a:rPr>
              <a:t>, </a:t>
            </a:r>
            <a:r>
              <a:rPr lang="en-US" sz="1400" i="1" dirty="0" smtClean="0">
                <a:solidFill>
                  <a:schemeClr val="bg1">
                    <a:lumMod val="50000"/>
                  </a:schemeClr>
                </a:solidFill>
              </a:rPr>
              <a:t>27</a:t>
            </a:r>
            <a:r>
              <a:rPr lang="en-US" sz="1400" dirty="0" smtClean="0">
                <a:solidFill>
                  <a:schemeClr val="bg1">
                    <a:lumMod val="50000"/>
                  </a:schemeClr>
                </a:solidFill>
              </a:rPr>
              <a:t>(1), 4-9.</a:t>
            </a:r>
            <a:endParaRPr lang="is-IS" sz="1400" dirty="0">
              <a:solidFill>
                <a:schemeClr val="bg1">
                  <a:lumMod val="50000"/>
                </a:schemeClr>
              </a:solidFill>
            </a:endParaRPr>
          </a:p>
        </p:txBody>
      </p:sp>
    </p:spTree>
    <p:extLst>
      <p:ext uri="{BB962C8B-B14F-4D97-AF65-F5344CB8AC3E}">
        <p14:creationId xmlns:p14="http://schemas.microsoft.com/office/powerpoint/2010/main" val="49760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ill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s-IS" dirty="0"/>
          </a:p>
        </p:txBody>
      </p:sp>
      <p:sp>
        <p:nvSpPr>
          <p:cNvPr id="5" name="Titill 1"/>
          <p:cNvSpPr>
            <a:spLocks noGrp="1"/>
          </p:cNvSpPr>
          <p:nvPr>
            <p:ph type="title"/>
          </p:nvPr>
        </p:nvSpPr>
        <p:spPr>
          <a:xfrm>
            <a:off x="683568" y="332656"/>
            <a:ext cx="8229600" cy="1143000"/>
          </a:xfrm>
        </p:spPr>
        <p:txBody>
          <a:bodyPr>
            <a:normAutofit/>
          </a:bodyPr>
          <a:lstStyle/>
          <a:p>
            <a:r>
              <a:rPr lang="is-IS" b="1" dirty="0" smtClean="0">
                <a:solidFill>
                  <a:schemeClr val="accent3"/>
                </a:solidFill>
              </a:rPr>
              <a:t>Læsi allra mál - </a:t>
            </a:r>
            <a:r>
              <a:rPr lang="is-IS" b="1" dirty="0" err="1" smtClean="0">
                <a:solidFill>
                  <a:schemeClr val="accent3"/>
                </a:solidFill>
              </a:rPr>
              <a:t>skimanir</a:t>
            </a:r>
            <a:endParaRPr lang="is-IS" b="1" dirty="0">
              <a:solidFill>
                <a:schemeClr val="accent3"/>
              </a:solidFill>
            </a:endParaRPr>
          </a:p>
        </p:txBody>
      </p:sp>
      <p:sp>
        <p:nvSpPr>
          <p:cNvPr id="2" name="Síðufótarstaðgengill 1"/>
          <p:cNvSpPr>
            <a:spLocks noGrp="1"/>
          </p:cNvSpPr>
          <p:nvPr>
            <p:ph type="ftr" sz="quarter" idx="11"/>
          </p:nvPr>
        </p:nvSpPr>
        <p:spPr/>
        <p:txBody>
          <a:bodyPr/>
          <a:lstStyle/>
          <a:p>
            <a:r>
              <a:rPr lang="is-IS" dirty="0" smtClean="0"/>
              <a:t>Hákon Sigursteinsson, deildarstjóri skólaþjónustu</a:t>
            </a:r>
            <a:endParaRPr lang="is-IS" dirty="0"/>
          </a:p>
        </p:txBody>
      </p:sp>
      <p:sp>
        <p:nvSpPr>
          <p:cNvPr id="7" name="Staðgengill efnis 2"/>
          <p:cNvSpPr>
            <a:spLocks noGrp="1"/>
          </p:cNvSpPr>
          <p:nvPr>
            <p:ph idx="1"/>
          </p:nvPr>
        </p:nvSpPr>
        <p:spPr>
          <a:xfrm>
            <a:off x="1547664" y="2762313"/>
            <a:ext cx="7344816" cy="3547007"/>
          </a:xfrm>
          <a:solidFill>
            <a:schemeClr val="accent3">
              <a:lumMod val="20000"/>
              <a:lumOff val="80000"/>
            </a:schemeClr>
          </a:solidFill>
        </p:spPr>
        <p:txBody>
          <a:bodyPr>
            <a:normAutofit/>
          </a:bodyPr>
          <a:lstStyle/>
          <a:p>
            <a:pPr marL="971550" lvl="1" indent="-514350">
              <a:buNone/>
            </a:pPr>
            <a:endParaRPr lang="is-IS" sz="1800" dirty="0" smtClean="0">
              <a:latin typeface="Calibri" panose="020F0502020204030204" pitchFamily="34" charset="0"/>
            </a:endParaRPr>
          </a:p>
          <a:p>
            <a:pPr marL="971550" lvl="1" indent="-514350">
              <a:buNone/>
            </a:pPr>
            <a:r>
              <a:rPr lang="is-IS" sz="1800" dirty="0" smtClean="0">
                <a:latin typeface="Calibri" panose="020F0502020204030204" pitchFamily="34" charset="0"/>
              </a:rPr>
              <a:t>1.bekkur </a:t>
            </a:r>
            <a:r>
              <a:rPr lang="is-IS" sz="1800" b="1" dirty="0" smtClean="0">
                <a:latin typeface="Calibri" panose="020F0502020204030204" pitchFamily="34" charset="0"/>
              </a:rPr>
              <a:t>Leið til læsis</a:t>
            </a:r>
            <a:r>
              <a:rPr lang="is-IS" sz="1800" dirty="0">
                <a:latin typeface="Calibri" panose="020F0502020204030204" pitchFamily="34" charset="0"/>
              </a:rPr>
              <a:t> </a:t>
            </a:r>
            <a:r>
              <a:rPr lang="is-IS" sz="1400" dirty="0" smtClean="0">
                <a:latin typeface="Calibri" panose="020F0502020204030204" pitchFamily="34" charset="0"/>
              </a:rPr>
              <a:t>ásamt eftirfylgdarprófum </a:t>
            </a:r>
            <a:r>
              <a:rPr lang="is-IS" sz="1400" dirty="0" err="1" smtClean="0">
                <a:latin typeface="Calibri" panose="020F0502020204030204" pitchFamily="34" charset="0"/>
              </a:rPr>
              <a:t>LTL</a:t>
            </a:r>
            <a:r>
              <a:rPr lang="is-IS" sz="1400" dirty="0" smtClean="0">
                <a:latin typeface="Calibri" panose="020F0502020204030204" pitchFamily="34" charset="0"/>
              </a:rPr>
              <a:t> lagt fyrir í september, skil á skimun til kennsluráðgjafa, ráðgjöf og eftirfylgd (kennsluráðgjafar skila til leikskóla)</a:t>
            </a:r>
          </a:p>
          <a:p>
            <a:pPr marL="971550" lvl="1" indent="-514350">
              <a:buNone/>
            </a:pPr>
            <a:r>
              <a:rPr lang="is-IS" sz="1800" dirty="0" smtClean="0">
                <a:latin typeface="Calibri" panose="020F0502020204030204" pitchFamily="34" charset="0"/>
              </a:rPr>
              <a:t>2.bekkur </a:t>
            </a:r>
            <a:r>
              <a:rPr lang="is-IS" sz="1800" b="1" dirty="0" smtClean="0">
                <a:latin typeface="Calibri" panose="020F0502020204030204" pitchFamily="34" charset="0"/>
              </a:rPr>
              <a:t>Læsi 2</a:t>
            </a:r>
            <a:r>
              <a:rPr lang="is-IS" sz="1800" dirty="0" smtClean="0">
                <a:latin typeface="Calibri" panose="020F0502020204030204" pitchFamily="34" charset="0"/>
              </a:rPr>
              <a:t> </a:t>
            </a:r>
            <a:r>
              <a:rPr lang="is-IS" sz="1400" dirty="0" smtClean="0">
                <a:latin typeface="Calibri" panose="020F0502020204030204" pitchFamily="34" charset="0"/>
              </a:rPr>
              <a:t>lagt fyrir af skóla í apríl, skil til kennsluráðgjafa, ráðgjöf og eftirfylgd frá þeim, skil til skóla í ágúst </a:t>
            </a:r>
          </a:p>
          <a:p>
            <a:pPr marL="971550" lvl="1" indent="-514350">
              <a:buNone/>
            </a:pPr>
            <a:r>
              <a:rPr lang="is-IS" sz="1800" dirty="0" smtClean="0">
                <a:latin typeface="Calibri" panose="020F0502020204030204" pitchFamily="34" charset="0"/>
              </a:rPr>
              <a:t>3.bekkur </a:t>
            </a:r>
            <a:r>
              <a:rPr lang="is-IS" sz="1800" b="1" dirty="0" err="1" smtClean="0">
                <a:latin typeface="Calibri" panose="020F0502020204030204" pitchFamily="34" charset="0"/>
              </a:rPr>
              <a:t>LOGOS</a:t>
            </a:r>
            <a:r>
              <a:rPr lang="is-IS" sz="1800" dirty="0" smtClean="0">
                <a:latin typeface="Calibri" panose="020F0502020204030204" pitchFamily="34" charset="0"/>
              </a:rPr>
              <a:t>  </a:t>
            </a:r>
            <a:r>
              <a:rPr lang="is-IS" sz="1400" dirty="0" smtClean="0">
                <a:latin typeface="Calibri" panose="020F0502020204030204" pitchFamily="34" charset="0"/>
              </a:rPr>
              <a:t>fyrirlögn í umsjá kennsluráðgjafa og sérkennara. Lagt fyrir í </a:t>
            </a:r>
            <a:r>
              <a:rPr lang="is-IS" sz="1400" dirty="0">
                <a:latin typeface="Calibri" panose="020F0502020204030204" pitchFamily="34" charset="0"/>
              </a:rPr>
              <a:t>janúar, skil á skimun til </a:t>
            </a:r>
            <a:r>
              <a:rPr lang="is-IS" sz="1400" dirty="0" smtClean="0">
                <a:latin typeface="Calibri" panose="020F0502020204030204" pitchFamily="34" charset="0"/>
              </a:rPr>
              <a:t>kennsluráðgjafa - </a:t>
            </a:r>
            <a:r>
              <a:rPr lang="is-IS" sz="1400" dirty="0">
                <a:latin typeface="Calibri" panose="020F0502020204030204" pitchFamily="34" charset="0"/>
              </a:rPr>
              <a:t>ráðgjöf og eftirfylgd </a:t>
            </a:r>
            <a:endParaRPr lang="is-IS" sz="1400" dirty="0" smtClean="0">
              <a:latin typeface="Calibri" panose="020F0502020204030204" pitchFamily="34" charset="0"/>
            </a:endParaRPr>
          </a:p>
          <a:p>
            <a:pPr marL="971550" lvl="1" indent="-514350">
              <a:buNone/>
            </a:pPr>
            <a:r>
              <a:rPr lang="is-IS" sz="1800" dirty="0" smtClean="0">
                <a:latin typeface="Calibri" panose="020F0502020204030204" pitchFamily="34" charset="0"/>
              </a:rPr>
              <a:t>6.bekkur </a:t>
            </a:r>
            <a:r>
              <a:rPr lang="is-IS" sz="1800" b="1" dirty="0" err="1" smtClean="0">
                <a:latin typeface="Calibri" panose="020F0502020204030204" pitchFamily="34" charset="0"/>
              </a:rPr>
              <a:t>LOGOS</a:t>
            </a:r>
            <a:r>
              <a:rPr lang="is-IS" sz="1800" dirty="0" smtClean="0">
                <a:latin typeface="Calibri" panose="020F0502020204030204" pitchFamily="34" charset="0"/>
              </a:rPr>
              <a:t> </a:t>
            </a:r>
            <a:r>
              <a:rPr lang="is-IS" sz="1400" dirty="0" smtClean="0">
                <a:latin typeface="Calibri" panose="020F0502020204030204" pitchFamily="34" charset="0"/>
              </a:rPr>
              <a:t>fyrirlögn í umsjá kennsluráðgjafa og </a:t>
            </a:r>
            <a:r>
              <a:rPr lang="is-IS" sz="1400" dirty="0" err="1" smtClean="0">
                <a:latin typeface="Calibri" panose="020F0502020204030204" pitchFamily="34" charset="0"/>
              </a:rPr>
              <a:t>sérkennara</a:t>
            </a:r>
            <a:r>
              <a:rPr lang="is-IS" sz="1400" dirty="0" smtClean="0">
                <a:latin typeface="Calibri" panose="020F0502020204030204" pitchFamily="34" charset="0"/>
              </a:rPr>
              <a:t>. Lagt fyrir í október, </a:t>
            </a:r>
            <a:r>
              <a:rPr lang="is-IS" sz="1400" dirty="0">
                <a:latin typeface="Calibri" panose="020F0502020204030204" pitchFamily="34" charset="0"/>
              </a:rPr>
              <a:t>skil á skimun til </a:t>
            </a:r>
            <a:r>
              <a:rPr lang="is-IS" sz="1400" dirty="0" smtClean="0">
                <a:latin typeface="Calibri" panose="020F0502020204030204" pitchFamily="34" charset="0"/>
              </a:rPr>
              <a:t>kennsluráðgjafa - </a:t>
            </a:r>
            <a:r>
              <a:rPr lang="is-IS" sz="1400" dirty="0">
                <a:latin typeface="Calibri" panose="020F0502020204030204" pitchFamily="34" charset="0"/>
              </a:rPr>
              <a:t>ráðgjöf og eftirfylgd </a:t>
            </a:r>
            <a:endParaRPr lang="is-IS" sz="1400" dirty="0" smtClean="0">
              <a:latin typeface="Calibri" panose="020F0502020204030204" pitchFamily="34" charset="0"/>
            </a:endParaRPr>
          </a:p>
          <a:p>
            <a:pPr marL="971550" lvl="1" indent="-514350">
              <a:buNone/>
            </a:pPr>
            <a:r>
              <a:rPr lang="is-IS" sz="1800" dirty="0" smtClean="0">
                <a:latin typeface="Calibri" panose="020F0502020204030204" pitchFamily="34" charset="0"/>
              </a:rPr>
              <a:t>8.bekkur </a:t>
            </a:r>
            <a:r>
              <a:rPr lang="is-IS" sz="1800" b="1" dirty="0" err="1" smtClean="0">
                <a:latin typeface="Calibri" panose="020F0502020204030204" pitchFamily="34" charset="0"/>
              </a:rPr>
              <a:t>LOGOS</a:t>
            </a:r>
            <a:r>
              <a:rPr lang="is-IS" sz="1800" dirty="0" smtClean="0">
                <a:latin typeface="Calibri" panose="020F0502020204030204" pitchFamily="34" charset="0"/>
              </a:rPr>
              <a:t> </a:t>
            </a:r>
            <a:r>
              <a:rPr lang="is-IS" sz="1400" dirty="0" smtClean="0">
                <a:latin typeface="Calibri" panose="020F0502020204030204" pitchFamily="34" charset="0"/>
              </a:rPr>
              <a:t>og stafsetning úr GRP14 (sérkennari leggur fyrir) lagt fyrir í maí og skil til skóla í september í umsjá kennsluráðgjafa </a:t>
            </a:r>
          </a:p>
          <a:p>
            <a:endParaRPr lang="is-IS" dirty="0"/>
          </a:p>
        </p:txBody>
      </p:sp>
      <p:sp>
        <p:nvSpPr>
          <p:cNvPr id="8" name="Rétthyrningur 7"/>
          <p:cNvSpPr/>
          <p:nvPr/>
        </p:nvSpPr>
        <p:spPr>
          <a:xfrm>
            <a:off x="1547664" y="1268761"/>
            <a:ext cx="7344816" cy="1292662"/>
          </a:xfrm>
          <a:prstGeom prst="rect">
            <a:avLst/>
          </a:prstGeom>
          <a:solidFill>
            <a:schemeClr val="accent3">
              <a:lumMod val="20000"/>
              <a:lumOff val="80000"/>
            </a:schemeClr>
          </a:solidFill>
        </p:spPr>
        <p:txBody>
          <a:bodyPr wrap="square">
            <a:spAutoFit/>
          </a:bodyPr>
          <a:lstStyle/>
          <a:p>
            <a:pPr marL="971550" lvl="1" indent="-514350"/>
            <a:r>
              <a:rPr lang="is-IS" b="1" dirty="0" smtClean="0">
                <a:solidFill>
                  <a:prstClr val="black"/>
                </a:solidFill>
              </a:rPr>
              <a:t>EFI-2 </a:t>
            </a:r>
            <a:endParaRPr lang="is-IS" b="1" dirty="0">
              <a:solidFill>
                <a:prstClr val="black"/>
              </a:solidFill>
            </a:endParaRPr>
          </a:p>
          <a:p>
            <a:pPr marL="971550" lvl="1" indent="-514350"/>
            <a:r>
              <a:rPr lang="is-IS" sz="1400" dirty="0" smtClean="0">
                <a:solidFill>
                  <a:prstClr val="black"/>
                </a:solidFill>
              </a:rPr>
              <a:t>Málþroskaskimun </a:t>
            </a:r>
            <a:r>
              <a:rPr lang="is-IS" sz="1400" dirty="0">
                <a:solidFill>
                  <a:prstClr val="black"/>
                </a:solidFill>
              </a:rPr>
              <a:t>3-4 </a:t>
            </a:r>
            <a:r>
              <a:rPr lang="is-IS" sz="1400" dirty="0" smtClean="0">
                <a:solidFill>
                  <a:prstClr val="black"/>
                </a:solidFill>
              </a:rPr>
              <a:t>ára, skil </a:t>
            </a:r>
            <a:r>
              <a:rPr lang="is-IS" sz="1400" dirty="0">
                <a:solidFill>
                  <a:prstClr val="black"/>
                </a:solidFill>
              </a:rPr>
              <a:t>á skimun til </a:t>
            </a:r>
            <a:r>
              <a:rPr lang="is-IS" sz="1400" dirty="0" smtClean="0">
                <a:solidFill>
                  <a:prstClr val="black"/>
                </a:solidFill>
              </a:rPr>
              <a:t>kennsluráðgjafa - ráðgjöf </a:t>
            </a:r>
            <a:r>
              <a:rPr lang="is-IS" sz="1400" dirty="0">
                <a:solidFill>
                  <a:prstClr val="black"/>
                </a:solidFill>
              </a:rPr>
              <a:t>og eftirfylgd</a:t>
            </a:r>
          </a:p>
          <a:p>
            <a:pPr marL="971550" lvl="1" indent="-514350"/>
            <a:r>
              <a:rPr lang="is-IS" b="1" dirty="0" smtClean="0">
                <a:solidFill>
                  <a:prstClr val="black"/>
                </a:solidFill>
              </a:rPr>
              <a:t>Hljóm-2</a:t>
            </a:r>
            <a:endParaRPr lang="is-IS" b="1" dirty="0">
              <a:solidFill>
                <a:prstClr val="black"/>
              </a:solidFill>
            </a:endParaRPr>
          </a:p>
          <a:p>
            <a:pPr marL="971550" lvl="1" indent="-514350"/>
            <a:r>
              <a:rPr lang="is-IS" sz="1400" dirty="0">
                <a:solidFill>
                  <a:prstClr val="black"/>
                </a:solidFill>
              </a:rPr>
              <a:t>Lagt fyrir að hausti, síðasta ár í </a:t>
            </a:r>
            <a:r>
              <a:rPr lang="is-IS" sz="1400" dirty="0" smtClean="0">
                <a:solidFill>
                  <a:prstClr val="black"/>
                </a:solidFill>
              </a:rPr>
              <a:t>leikskóla, skil </a:t>
            </a:r>
            <a:r>
              <a:rPr lang="is-IS" sz="1400" dirty="0">
                <a:solidFill>
                  <a:prstClr val="black"/>
                </a:solidFill>
              </a:rPr>
              <a:t>á skimun til </a:t>
            </a:r>
            <a:r>
              <a:rPr lang="is-IS" sz="1400" dirty="0" smtClean="0">
                <a:solidFill>
                  <a:prstClr val="black"/>
                </a:solidFill>
              </a:rPr>
              <a:t>kennsluráðgjafa - </a:t>
            </a:r>
            <a:r>
              <a:rPr lang="is-IS" sz="1400" dirty="0">
                <a:solidFill>
                  <a:prstClr val="black"/>
                </a:solidFill>
              </a:rPr>
              <a:t>ráðgjöf og eftirfylgd </a:t>
            </a:r>
          </a:p>
        </p:txBody>
      </p:sp>
      <p:cxnSp>
        <p:nvCxnSpPr>
          <p:cNvPr id="9" name="Bein örvartenging 8"/>
          <p:cNvCxnSpPr/>
          <p:nvPr/>
        </p:nvCxnSpPr>
        <p:spPr>
          <a:xfrm>
            <a:off x="1763688" y="1936089"/>
            <a:ext cx="0"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Bein örvartenging 9"/>
          <p:cNvCxnSpPr/>
          <p:nvPr/>
        </p:nvCxnSpPr>
        <p:spPr>
          <a:xfrm flipV="1">
            <a:off x="2195736" y="2334307"/>
            <a:ext cx="0" cy="5906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7386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Línurit 1"/>
          <p:cNvGraphicFramePr>
            <a:graphicFrameLocks/>
          </p:cNvGraphicFramePr>
          <p:nvPr>
            <p:extLst/>
          </p:nvPr>
        </p:nvGraphicFramePr>
        <p:xfrm>
          <a:off x="1403648" y="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Línurit 2"/>
          <p:cNvGraphicFramePr>
            <a:graphicFrameLocks/>
          </p:cNvGraphicFramePr>
          <p:nvPr>
            <p:extLst/>
          </p:nvPr>
        </p:nvGraphicFramePr>
        <p:xfrm>
          <a:off x="4928939" y="1988840"/>
          <a:ext cx="421196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Línurit 3"/>
          <p:cNvGraphicFramePr>
            <a:graphicFrameLocks/>
          </p:cNvGraphicFramePr>
          <p:nvPr>
            <p:extLst/>
          </p:nvPr>
        </p:nvGraphicFramePr>
        <p:xfrm>
          <a:off x="1403648" y="386104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arammi 5"/>
          <p:cNvSpPr txBox="1"/>
          <p:nvPr/>
        </p:nvSpPr>
        <p:spPr>
          <a:xfrm>
            <a:off x="6191672" y="6234916"/>
            <a:ext cx="2628800" cy="461665"/>
          </a:xfrm>
          <a:prstGeom prst="rect">
            <a:avLst/>
          </a:prstGeom>
          <a:noFill/>
        </p:spPr>
        <p:txBody>
          <a:bodyPr wrap="square" rtlCol="0">
            <a:spAutoFit/>
          </a:bodyPr>
          <a:lstStyle/>
          <a:p>
            <a:r>
              <a:rPr lang="is-IS" sz="1200" dirty="0" smtClean="0">
                <a:solidFill>
                  <a:schemeClr val="bg1">
                    <a:lumMod val="50000"/>
                  </a:schemeClr>
                </a:solidFill>
              </a:rPr>
              <a:t>Hákon Sigursteinsson, deildarstjóri </a:t>
            </a:r>
          </a:p>
          <a:p>
            <a:pPr algn="ctr"/>
            <a:r>
              <a:rPr lang="is-IS" sz="1200" dirty="0" smtClean="0">
                <a:solidFill>
                  <a:schemeClr val="bg1">
                    <a:lumMod val="50000"/>
                  </a:schemeClr>
                </a:solidFill>
              </a:rPr>
              <a:t>skólaþjónustu</a:t>
            </a:r>
            <a:endParaRPr lang="is-IS" sz="1200" dirty="0">
              <a:solidFill>
                <a:schemeClr val="bg1">
                  <a:lumMod val="50000"/>
                </a:schemeClr>
              </a:solidFill>
            </a:endParaRPr>
          </a:p>
        </p:txBody>
      </p:sp>
    </p:spTree>
    <p:extLst>
      <p:ext uri="{BB962C8B-B14F-4D97-AF65-F5344CB8AC3E}">
        <p14:creationId xmlns:p14="http://schemas.microsoft.com/office/powerpoint/2010/main" val="131065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3" y="980728"/>
            <a:ext cx="6587009" cy="1362075"/>
          </a:xfrm>
        </p:spPr>
        <p:txBody>
          <a:bodyPr/>
          <a:lstStyle/>
          <a:p>
            <a:r>
              <a:rPr lang="is-IS" dirty="0" smtClean="0"/>
              <a:t>Kærar þakkir!</a:t>
            </a:r>
            <a:endParaRPr lang="is-IS" dirty="0"/>
          </a:p>
        </p:txBody>
      </p:sp>
      <p:pic>
        <p:nvPicPr>
          <p:cNvPr id="5" name="Mynd 4"/>
          <p:cNvPicPr>
            <a:picLocks noChangeAspect="1"/>
          </p:cNvPicPr>
          <p:nvPr/>
        </p:nvPicPr>
        <p:blipFill>
          <a:blip r:embed="rId3"/>
          <a:stretch>
            <a:fillRect/>
          </a:stretch>
        </p:blipFill>
        <p:spPr>
          <a:xfrm>
            <a:off x="2262122" y="3429000"/>
            <a:ext cx="5878170" cy="1231880"/>
          </a:xfrm>
          <a:prstGeom prst="rect">
            <a:avLst/>
          </a:prstGeom>
        </p:spPr>
      </p:pic>
    </p:spTree>
    <p:extLst>
      <p:ext uri="{BB962C8B-B14F-4D97-AF65-F5344CB8AC3E}">
        <p14:creationId xmlns:p14="http://schemas.microsoft.com/office/powerpoint/2010/main" val="244696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763688" y="620688"/>
            <a:ext cx="6923112" cy="796950"/>
          </a:xfrm>
        </p:spPr>
        <p:txBody>
          <a:bodyPr>
            <a:normAutofit/>
          </a:bodyPr>
          <a:lstStyle/>
          <a:p>
            <a:r>
              <a:rPr lang="is-IS" dirty="0" smtClean="0"/>
              <a:t>Hvað er </a:t>
            </a:r>
            <a:r>
              <a:rPr lang="is-IS" dirty="0" err="1" smtClean="0"/>
              <a:t>snemmtæk</a:t>
            </a:r>
            <a:r>
              <a:rPr lang="is-IS" dirty="0" smtClean="0"/>
              <a:t> íhlutun?</a:t>
            </a:r>
            <a:endParaRPr lang="is-IS" dirty="0"/>
          </a:p>
        </p:txBody>
      </p:sp>
      <p:sp>
        <p:nvSpPr>
          <p:cNvPr id="3" name="Staðgengill efnis 2"/>
          <p:cNvSpPr>
            <a:spLocks noGrp="1"/>
          </p:cNvSpPr>
          <p:nvPr>
            <p:ph idx="1"/>
          </p:nvPr>
        </p:nvSpPr>
        <p:spPr>
          <a:xfrm>
            <a:off x="1763688" y="1700808"/>
            <a:ext cx="6923112" cy="4425355"/>
          </a:xfrm>
        </p:spPr>
        <p:txBody>
          <a:bodyPr/>
          <a:lstStyle/>
          <a:p>
            <a:r>
              <a:rPr lang="is-IS" dirty="0" smtClean="0"/>
              <a:t>Markviss stuðningur við börn </a:t>
            </a:r>
            <a:r>
              <a:rPr lang="is-IS" dirty="0" smtClean="0">
                <a:solidFill>
                  <a:srgbClr val="FF0000"/>
                </a:solidFill>
              </a:rPr>
              <a:t>á fyrstu árum ævinnar</a:t>
            </a:r>
            <a:r>
              <a:rPr lang="is-IS" dirty="0" smtClean="0"/>
              <a:t> í ljósi vísbendinga um ákveðna færniskerðingu og/eða frávik í þroska.</a:t>
            </a:r>
          </a:p>
          <a:p>
            <a:r>
              <a:rPr lang="is-IS" dirty="0" smtClean="0"/>
              <a:t>Íhlutun og önnur þjónusta sem veitt er um leið og grunur vaknar um einhvers konar frávik og/eða færniskerðingu, óháð aldri? </a:t>
            </a:r>
          </a:p>
        </p:txBody>
      </p:sp>
    </p:spTree>
    <p:extLst>
      <p:ext uri="{BB962C8B-B14F-4D97-AF65-F5344CB8AC3E}">
        <p14:creationId xmlns:p14="http://schemas.microsoft.com/office/powerpoint/2010/main" val="240828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nd 4"/>
          <p:cNvPicPr>
            <a:picLocks noChangeAspect="1"/>
          </p:cNvPicPr>
          <p:nvPr/>
        </p:nvPicPr>
        <p:blipFill>
          <a:blip r:embed="rId3"/>
          <a:stretch>
            <a:fillRect/>
          </a:stretch>
        </p:blipFill>
        <p:spPr>
          <a:xfrm>
            <a:off x="1619672" y="188640"/>
            <a:ext cx="6048672" cy="6039750"/>
          </a:xfrm>
          <a:prstGeom prst="rect">
            <a:avLst/>
          </a:prstGeom>
        </p:spPr>
      </p:pic>
      <p:sp>
        <p:nvSpPr>
          <p:cNvPr id="6" name="Textarammi 5"/>
          <p:cNvSpPr txBox="1"/>
          <p:nvPr/>
        </p:nvSpPr>
        <p:spPr>
          <a:xfrm>
            <a:off x="1715122" y="6309320"/>
            <a:ext cx="6673302" cy="369332"/>
          </a:xfrm>
          <a:prstGeom prst="rect">
            <a:avLst/>
          </a:prstGeom>
          <a:noFill/>
        </p:spPr>
        <p:txBody>
          <a:bodyPr wrap="none" rtlCol="0">
            <a:spAutoFit/>
          </a:bodyPr>
          <a:lstStyle/>
          <a:p>
            <a:r>
              <a:rPr lang="is-IS" dirty="0" smtClean="0"/>
              <a:t>Sótt af: </a:t>
            </a:r>
            <a:r>
              <a:rPr lang="is-IS" dirty="0" smtClean="0">
                <a:hlinkClick r:id="rId4"/>
              </a:rPr>
              <a:t>https</a:t>
            </a:r>
            <a:r>
              <a:rPr lang="is-IS" dirty="0">
                <a:hlinkClick r:id="rId4"/>
              </a:rPr>
              <a:t>://</a:t>
            </a:r>
            <a:r>
              <a:rPr lang="is-IS" dirty="0" smtClean="0">
                <a:hlinkClick r:id="rId4"/>
              </a:rPr>
              <a:t>heckmanequation.org/resource/the-heckman-curve/</a:t>
            </a:r>
            <a:r>
              <a:rPr lang="is-IS" dirty="0" smtClean="0"/>
              <a:t> </a:t>
            </a:r>
            <a:endParaRPr lang="is-IS" dirty="0"/>
          </a:p>
        </p:txBody>
      </p:sp>
    </p:spTree>
    <p:extLst>
      <p:ext uri="{BB962C8B-B14F-4D97-AF65-F5344CB8AC3E}">
        <p14:creationId xmlns:p14="http://schemas.microsoft.com/office/powerpoint/2010/main" val="322749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ill 4"/>
          <p:cNvSpPr>
            <a:spLocks noGrp="1"/>
          </p:cNvSpPr>
          <p:nvPr>
            <p:ph type="title"/>
          </p:nvPr>
        </p:nvSpPr>
        <p:spPr>
          <a:xfrm>
            <a:off x="1547664" y="274638"/>
            <a:ext cx="7139136" cy="1143000"/>
          </a:xfrm>
        </p:spPr>
        <p:txBody>
          <a:bodyPr>
            <a:normAutofit/>
          </a:bodyPr>
          <a:lstStyle/>
          <a:p>
            <a:r>
              <a:rPr lang="is-IS" dirty="0" smtClean="0"/>
              <a:t>Skólaþjónusta sveitarfélaga</a:t>
            </a:r>
            <a:br>
              <a:rPr lang="is-IS" dirty="0" smtClean="0"/>
            </a:br>
            <a:r>
              <a:rPr lang="is-IS" sz="1400" dirty="0"/>
              <a:t>skv. lögum og reglugerð </a:t>
            </a:r>
            <a:r>
              <a:rPr lang="is-IS" sz="1400" dirty="0" smtClean="0"/>
              <a:t>2008/2010 </a:t>
            </a:r>
            <a:r>
              <a:rPr lang="is-IS" sz="1400" dirty="0">
                <a:solidFill>
                  <a:prstClr val="black"/>
                </a:solidFill>
              </a:rPr>
              <a:t>– </a:t>
            </a:r>
            <a:r>
              <a:rPr lang="is-IS" sz="1400" dirty="0">
                <a:solidFill>
                  <a:srgbClr val="FF0000"/>
                </a:solidFill>
              </a:rPr>
              <a:t>2. grein</a:t>
            </a:r>
            <a:endParaRPr lang="is-IS" dirty="0"/>
          </a:p>
        </p:txBody>
      </p:sp>
      <p:sp>
        <p:nvSpPr>
          <p:cNvPr id="6" name="Staðgengill efnis 5"/>
          <p:cNvSpPr>
            <a:spLocks noGrp="1"/>
          </p:cNvSpPr>
          <p:nvPr>
            <p:ph idx="1"/>
          </p:nvPr>
        </p:nvSpPr>
        <p:spPr>
          <a:xfrm>
            <a:off x="1547664" y="1600200"/>
            <a:ext cx="7488832" cy="4525963"/>
          </a:xfrm>
        </p:spPr>
        <p:txBody>
          <a:bodyPr>
            <a:normAutofit fontScale="92500"/>
          </a:bodyPr>
          <a:lstStyle/>
          <a:p>
            <a:r>
              <a:rPr lang="is-IS" dirty="0"/>
              <a:t>Inntak og markmið </a:t>
            </a:r>
            <a:r>
              <a:rPr lang="is-IS" dirty="0" smtClean="0"/>
              <a:t>skólaþjónustu</a:t>
            </a:r>
            <a:r>
              <a:rPr lang="is-IS" dirty="0"/>
              <a:t>. </a:t>
            </a:r>
            <a:endParaRPr lang="is-IS" dirty="0" smtClean="0"/>
          </a:p>
          <a:p>
            <a:pPr lvl="1"/>
            <a:r>
              <a:rPr lang="is-IS" dirty="0" smtClean="0"/>
              <a:t>Skólaþjónusta </a:t>
            </a:r>
            <a:r>
              <a:rPr lang="is-IS" dirty="0"/>
              <a:t>tekur annars vegar til stuðnings við </a:t>
            </a:r>
            <a:r>
              <a:rPr lang="is-IS" dirty="0">
                <a:solidFill>
                  <a:srgbClr val="FF0000"/>
                </a:solidFill>
              </a:rPr>
              <a:t>nemendur</a:t>
            </a:r>
            <a:r>
              <a:rPr lang="is-IS" dirty="0"/>
              <a:t> í leik- og grunnskólum og </a:t>
            </a:r>
            <a:r>
              <a:rPr lang="is-IS" dirty="0">
                <a:solidFill>
                  <a:srgbClr val="FF0000"/>
                </a:solidFill>
              </a:rPr>
              <a:t>foreldra</a:t>
            </a:r>
            <a:r>
              <a:rPr lang="is-IS" dirty="0"/>
              <a:t> þeirra og hins vegar </a:t>
            </a:r>
            <a:r>
              <a:rPr lang="is-IS" dirty="0">
                <a:solidFill>
                  <a:schemeClr val="accent1"/>
                </a:solidFill>
              </a:rPr>
              <a:t>stuðnings við starfsemi skóla</a:t>
            </a:r>
            <a:r>
              <a:rPr lang="is-IS" dirty="0"/>
              <a:t> og starfsfólk </a:t>
            </a:r>
            <a:r>
              <a:rPr lang="is-IS" dirty="0" smtClean="0"/>
              <a:t>þeirra.</a:t>
            </a:r>
          </a:p>
          <a:p>
            <a:pPr lvl="1"/>
            <a:r>
              <a:rPr lang="is-IS" dirty="0" smtClean="0"/>
              <a:t>Skólaþjónusta </a:t>
            </a:r>
            <a:r>
              <a:rPr lang="is-IS" dirty="0"/>
              <a:t>skal beinast að því að efla skóla sem faglegar stofnanir sem geti leyst flest þau viðfangsefni sem upp koma í skólastarfi og veita starfsfólki skóla leiðbeiningar og aðstoð við störf sín eftir því sem við á. </a:t>
            </a:r>
          </a:p>
        </p:txBody>
      </p:sp>
    </p:spTree>
    <p:extLst>
      <p:ext uri="{BB962C8B-B14F-4D97-AF65-F5344CB8AC3E}">
        <p14:creationId xmlns:p14="http://schemas.microsoft.com/office/powerpoint/2010/main" val="256387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ill 4"/>
          <p:cNvSpPr>
            <a:spLocks noGrp="1"/>
          </p:cNvSpPr>
          <p:nvPr>
            <p:ph type="title"/>
          </p:nvPr>
        </p:nvSpPr>
        <p:spPr>
          <a:xfrm>
            <a:off x="1547664" y="274638"/>
            <a:ext cx="7139136" cy="1143000"/>
          </a:xfrm>
        </p:spPr>
        <p:txBody>
          <a:bodyPr/>
          <a:lstStyle/>
          <a:p>
            <a:r>
              <a:rPr lang="is-IS" dirty="0" smtClean="0"/>
              <a:t>Skólaþjónusta </a:t>
            </a:r>
            <a:r>
              <a:rPr lang="is-IS" dirty="0"/>
              <a:t>sveitarfélaga</a:t>
            </a:r>
            <a:br>
              <a:rPr lang="is-IS" dirty="0"/>
            </a:br>
            <a:r>
              <a:rPr lang="is-IS" sz="1400" dirty="0"/>
              <a:t>skv. lögum og reglugerð </a:t>
            </a:r>
            <a:r>
              <a:rPr lang="is-IS" sz="1400" dirty="0" smtClean="0"/>
              <a:t>2008/2010 – </a:t>
            </a:r>
            <a:r>
              <a:rPr lang="is-IS" sz="1400" u="sng" dirty="0" smtClean="0">
                <a:solidFill>
                  <a:srgbClr val="FF0000"/>
                </a:solidFill>
              </a:rPr>
              <a:t>3. grein</a:t>
            </a:r>
            <a:endParaRPr lang="is-IS" u="sng" dirty="0">
              <a:solidFill>
                <a:srgbClr val="FF0000"/>
              </a:solidFill>
            </a:endParaRPr>
          </a:p>
        </p:txBody>
      </p:sp>
      <p:sp>
        <p:nvSpPr>
          <p:cNvPr id="6" name="Staðgengill efnis 5"/>
          <p:cNvSpPr>
            <a:spLocks noGrp="1"/>
          </p:cNvSpPr>
          <p:nvPr>
            <p:ph idx="1"/>
          </p:nvPr>
        </p:nvSpPr>
        <p:spPr>
          <a:xfrm>
            <a:off x="1619672" y="1600200"/>
            <a:ext cx="7067128" cy="4525963"/>
          </a:xfrm>
        </p:spPr>
        <p:txBody>
          <a:bodyPr>
            <a:normAutofit fontScale="77500" lnSpcReduction="20000"/>
          </a:bodyPr>
          <a:lstStyle/>
          <a:p>
            <a:pPr marL="0" indent="0">
              <a:buNone/>
            </a:pPr>
            <a:r>
              <a:rPr lang="is-IS" dirty="0" smtClean="0"/>
              <a:t>Framkvæmd skólaþjónustu og hlutverk </a:t>
            </a:r>
            <a:r>
              <a:rPr lang="is-IS" dirty="0" smtClean="0"/>
              <a:t>sveitarfélaga:</a:t>
            </a:r>
            <a:endParaRPr lang="is-IS" dirty="0" smtClean="0"/>
          </a:p>
          <a:p>
            <a:pPr marL="971550" lvl="1" indent="-514350">
              <a:buFont typeface="+mj-lt"/>
              <a:buAutoNum type="arabicPeriod"/>
            </a:pPr>
            <a:r>
              <a:rPr lang="is-IS" sz="3100" dirty="0">
                <a:solidFill>
                  <a:srgbClr val="FF0000"/>
                </a:solidFill>
              </a:rPr>
              <a:t>F</a:t>
            </a:r>
            <a:r>
              <a:rPr lang="is-IS" sz="3100" dirty="0" smtClean="0">
                <a:solidFill>
                  <a:srgbClr val="FF0000"/>
                </a:solidFill>
              </a:rPr>
              <a:t>orvarnarstarf</a:t>
            </a:r>
            <a:r>
              <a:rPr lang="is-IS" sz="3100" dirty="0" smtClean="0"/>
              <a:t> </a:t>
            </a:r>
            <a:r>
              <a:rPr lang="is-IS" sz="3100" dirty="0" smtClean="0"/>
              <a:t>til að stuðla </a:t>
            </a:r>
            <a:r>
              <a:rPr lang="is-IS" sz="3100" dirty="0" smtClean="0"/>
              <a:t>markvisst </a:t>
            </a:r>
            <a:r>
              <a:rPr lang="is-IS" sz="3100" dirty="0" smtClean="0"/>
              <a:t>að velferð </a:t>
            </a:r>
            <a:r>
              <a:rPr lang="is-IS" sz="3100" dirty="0" smtClean="0"/>
              <a:t>nemenda.</a:t>
            </a:r>
            <a:endParaRPr lang="is-IS" sz="3100" dirty="0" smtClean="0"/>
          </a:p>
          <a:p>
            <a:pPr marL="971550" lvl="1" indent="-514350">
              <a:buFont typeface="+mj-lt"/>
              <a:buAutoNum type="arabicPeriod"/>
            </a:pPr>
            <a:r>
              <a:rPr lang="is-IS" sz="3100" dirty="0" err="1">
                <a:solidFill>
                  <a:srgbClr val="FF0000"/>
                </a:solidFill>
              </a:rPr>
              <a:t>S</a:t>
            </a:r>
            <a:r>
              <a:rPr lang="is-IS" sz="3100" dirty="0" err="1" smtClean="0">
                <a:solidFill>
                  <a:srgbClr val="FF0000"/>
                </a:solidFill>
              </a:rPr>
              <a:t>nemmtækt</a:t>
            </a:r>
            <a:r>
              <a:rPr lang="is-IS" sz="3100" dirty="0" smtClean="0">
                <a:solidFill>
                  <a:srgbClr val="FF0000"/>
                </a:solidFill>
              </a:rPr>
              <a:t> </a:t>
            </a:r>
            <a:r>
              <a:rPr lang="is-IS" sz="3100" dirty="0" smtClean="0">
                <a:solidFill>
                  <a:srgbClr val="FF0000"/>
                </a:solidFill>
              </a:rPr>
              <a:t>mat </a:t>
            </a:r>
            <a:r>
              <a:rPr lang="is-IS" sz="3100" dirty="0" smtClean="0"/>
              <a:t>á stöðu </a:t>
            </a:r>
            <a:r>
              <a:rPr lang="is-IS" sz="3100" dirty="0" smtClean="0"/>
              <a:t>nemenda.</a:t>
            </a:r>
            <a:endParaRPr lang="is-IS" sz="3100" dirty="0" smtClean="0"/>
          </a:p>
          <a:p>
            <a:pPr marL="971550" lvl="1" indent="-514350">
              <a:buFont typeface="+mj-lt"/>
              <a:buAutoNum type="arabicPeriod"/>
            </a:pPr>
            <a:r>
              <a:rPr lang="is-IS" sz="3100" dirty="0">
                <a:solidFill>
                  <a:srgbClr val="FF0000"/>
                </a:solidFill>
              </a:rPr>
              <a:t>H</a:t>
            </a:r>
            <a:r>
              <a:rPr lang="is-IS" sz="3100" dirty="0" smtClean="0">
                <a:solidFill>
                  <a:srgbClr val="FF0000"/>
                </a:solidFill>
              </a:rPr>
              <a:t>eildarsýn</a:t>
            </a:r>
            <a:r>
              <a:rPr lang="is-IS" sz="3100" dirty="0" smtClean="0"/>
              <a:t> </a:t>
            </a:r>
            <a:r>
              <a:rPr lang="is-IS" sz="3100" dirty="0" smtClean="0"/>
              <a:t>á aðstæður og hagsmuni </a:t>
            </a:r>
            <a:r>
              <a:rPr lang="is-IS" sz="3100" dirty="0" smtClean="0"/>
              <a:t>nemenda.</a:t>
            </a:r>
            <a:endParaRPr lang="is-IS" sz="3100" dirty="0" smtClean="0"/>
          </a:p>
          <a:p>
            <a:pPr marL="971550" lvl="1" indent="-514350">
              <a:buFont typeface="+mj-lt"/>
              <a:buAutoNum type="arabicPeriod"/>
            </a:pPr>
            <a:r>
              <a:rPr lang="is-IS" sz="3100" dirty="0" smtClean="0">
                <a:solidFill>
                  <a:srgbClr val="FF0000"/>
                </a:solidFill>
              </a:rPr>
              <a:t>Að s</a:t>
            </a:r>
            <a:r>
              <a:rPr lang="is-IS" sz="3100" dirty="0" smtClean="0">
                <a:solidFill>
                  <a:srgbClr val="FF0000"/>
                </a:solidFill>
              </a:rPr>
              <a:t>tyðja </a:t>
            </a:r>
            <a:r>
              <a:rPr lang="is-IS" sz="3100" dirty="0" smtClean="0">
                <a:solidFill>
                  <a:srgbClr val="FF0000"/>
                </a:solidFill>
              </a:rPr>
              <a:t>á fjölbreyttan hátt </a:t>
            </a:r>
            <a:r>
              <a:rPr lang="is-IS" sz="3100" dirty="0" smtClean="0"/>
              <a:t>við starfsemi og starfshætti í leik- og grunnskólum og starfsfólk </a:t>
            </a:r>
            <a:r>
              <a:rPr lang="is-IS" sz="3100" dirty="0" smtClean="0"/>
              <a:t>þeirra.</a:t>
            </a:r>
            <a:endParaRPr lang="is-IS" sz="3100" dirty="0" smtClean="0"/>
          </a:p>
          <a:p>
            <a:pPr marL="971550" lvl="1" indent="-514350">
              <a:buFont typeface="+mj-lt"/>
              <a:buAutoNum type="arabicPeriod"/>
            </a:pPr>
            <a:r>
              <a:rPr lang="is-IS" sz="3100" dirty="0">
                <a:solidFill>
                  <a:srgbClr val="FF0000"/>
                </a:solidFill>
              </a:rPr>
              <a:t>S</a:t>
            </a:r>
            <a:r>
              <a:rPr lang="is-IS" sz="3100" dirty="0" smtClean="0">
                <a:solidFill>
                  <a:srgbClr val="FF0000"/>
                </a:solidFill>
              </a:rPr>
              <a:t>tuðning </a:t>
            </a:r>
            <a:r>
              <a:rPr lang="is-IS" sz="3100" dirty="0" smtClean="0">
                <a:solidFill>
                  <a:srgbClr val="FF0000"/>
                </a:solidFill>
              </a:rPr>
              <a:t>við </a:t>
            </a:r>
            <a:r>
              <a:rPr lang="is-IS" sz="3100" dirty="0" smtClean="0">
                <a:solidFill>
                  <a:srgbClr val="FF0000"/>
                </a:solidFill>
              </a:rPr>
              <a:t>fjölskyldur </a:t>
            </a:r>
            <a:r>
              <a:rPr lang="is-IS" sz="3100" dirty="0" smtClean="0"/>
              <a:t>með ráðgjöf og </a:t>
            </a:r>
            <a:r>
              <a:rPr lang="is-IS" sz="3100" dirty="0" smtClean="0"/>
              <a:t>fræðslu.</a:t>
            </a:r>
            <a:endParaRPr lang="is-IS" sz="3100" dirty="0" smtClean="0"/>
          </a:p>
          <a:p>
            <a:pPr marL="971550" lvl="1" indent="-514350">
              <a:buFont typeface="+mj-lt"/>
              <a:buAutoNum type="arabicPeriod"/>
            </a:pPr>
            <a:r>
              <a:rPr lang="is-IS" sz="3100" dirty="0">
                <a:solidFill>
                  <a:srgbClr val="FF0000"/>
                </a:solidFill>
              </a:rPr>
              <a:t>G</a:t>
            </a:r>
            <a:r>
              <a:rPr lang="is-IS" sz="3100" dirty="0" smtClean="0">
                <a:solidFill>
                  <a:srgbClr val="FF0000"/>
                </a:solidFill>
              </a:rPr>
              <a:t>óð </a:t>
            </a:r>
            <a:r>
              <a:rPr lang="is-IS" sz="3100" dirty="0" smtClean="0">
                <a:solidFill>
                  <a:srgbClr val="FF0000"/>
                </a:solidFill>
              </a:rPr>
              <a:t>tengsl milli skólastiga</a:t>
            </a:r>
            <a:r>
              <a:rPr lang="is-IS" sz="3100" dirty="0" smtClean="0"/>
              <a:t>; leik-, grunn- og framhaldsskóla með samfellu og heildarsýn í skólastarfi að leiðarljósi.</a:t>
            </a:r>
          </a:p>
          <a:p>
            <a:pPr lvl="1"/>
            <a:endParaRPr lang="is-IS" dirty="0"/>
          </a:p>
        </p:txBody>
      </p:sp>
    </p:spTree>
    <p:extLst>
      <p:ext uri="{BB962C8B-B14F-4D97-AF65-F5344CB8AC3E}">
        <p14:creationId xmlns:p14="http://schemas.microsoft.com/office/powerpoint/2010/main" val="349305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4211736" y="2780779"/>
            <a:ext cx="2376488" cy="1584325"/>
          </a:xfrm>
          <a:prstGeom prst="ellipse">
            <a:avLst/>
          </a:prstGeom>
          <a:solidFill>
            <a:schemeClr val="folHlink"/>
          </a:solidFill>
          <a:ln w="9525">
            <a:solidFill>
              <a:schemeClr val="tx1"/>
            </a:solidFill>
            <a:round/>
            <a:headEnd/>
            <a:tailEnd/>
          </a:ln>
        </p:spPr>
        <p:txBody>
          <a:bodyPr wrap="none" anchor="ctr"/>
          <a:lstStyle/>
          <a:p>
            <a:pPr algn="ctr"/>
            <a:r>
              <a:rPr lang="is-IS" sz="2400" b="1" dirty="0" smtClean="0">
                <a:solidFill>
                  <a:schemeClr val="bg1"/>
                </a:solidFill>
              </a:rPr>
              <a:t>Þjónustumiðstöð</a:t>
            </a:r>
          </a:p>
          <a:p>
            <a:pPr algn="ctr"/>
            <a:r>
              <a:rPr lang="is-IS" sz="2400" b="1" dirty="0">
                <a:solidFill>
                  <a:schemeClr val="bg1"/>
                </a:solidFill>
              </a:rPr>
              <a:t>B</a:t>
            </a:r>
            <a:r>
              <a:rPr lang="is-IS" sz="2400" b="1" dirty="0" smtClean="0">
                <a:solidFill>
                  <a:schemeClr val="bg1"/>
                </a:solidFill>
              </a:rPr>
              <a:t>reiðholts</a:t>
            </a:r>
            <a:endParaRPr lang="is-IS" sz="2400" b="1" dirty="0">
              <a:solidFill>
                <a:schemeClr val="bg1"/>
              </a:solidFill>
            </a:endParaRPr>
          </a:p>
        </p:txBody>
      </p:sp>
      <p:sp>
        <p:nvSpPr>
          <p:cNvPr id="44035" name="Oval 3"/>
          <p:cNvSpPr>
            <a:spLocks noChangeArrowheads="1"/>
          </p:cNvSpPr>
          <p:nvPr/>
        </p:nvSpPr>
        <p:spPr bwMode="auto">
          <a:xfrm>
            <a:off x="3924027" y="5373216"/>
            <a:ext cx="2016125" cy="1295400"/>
          </a:xfrm>
          <a:prstGeom prst="ellipse">
            <a:avLst/>
          </a:prstGeom>
          <a:solidFill>
            <a:schemeClr val="accent1"/>
          </a:solidFill>
          <a:ln w="9525">
            <a:solidFill>
              <a:schemeClr val="tx1"/>
            </a:solidFill>
            <a:round/>
            <a:headEnd/>
            <a:tailEnd/>
          </a:ln>
        </p:spPr>
        <p:txBody>
          <a:bodyPr wrap="none" anchor="ctr"/>
          <a:lstStyle/>
          <a:p>
            <a:pPr algn="ctr"/>
            <a:r>
              <a:rPr lang="is-IS" dirty="0" smtClean="0">
                <a:solidFill>
                  <a:schemeClr val="bg1"/>
                </a:solidFill>
              </a:rPr>
              <a:t>Barnavernd</a:t>
            </a:r>
            <a:endParaRPr lang="is-IS" dirty="0">
              <a:solidFill>
                <a:schemeClr val="bg1"/>
              </a:solidFill>
            </a:endParaRPr>
          </a:p>
        </p:txBody>
      </p:sp>
      <p:sp>
        <p:nvSpPr>
          <p:cNvPr id="44036" name="Oval 4"/>
          <p:cNvSpPr>
            <a:spLocks noChangeArrowheads="1"/>
          </p:cNvSpPr>
          <p:nvPr/>
        </p:nvSpPr>
        <p:spPr bwMode="auto">
          <a:xfrm>
            <a:off x="1547317" y="2205608"/>
            <a:ext cx="2160587" cy="1295400"/>
          </a:xfrm>
          <a:prstGeom prst="ellipse">
            <a:avLst/>
          </a:prstGeom>
          <a:solidFill>
            <a:schemeClr val="accent1"/>
          </a:solidFill>
          <a:ln w="9525">
            <a:solidFill>
              <a:schemeClr val="tx1"/>
            </a:solidFill>
            <a:round/>
            <a:headEnd/>
            <a:tailEnd/>
          </a:ln>
        </p:spPr>
        <p:txBody>
          <a:bodyPr wrap="none" anchor="ctr"/>
          <a:lstStyle/>
          <a:p>
            <a:pPr algn="ctr"/>
            <a:r>
              <a:rPr lang="is-IS" dirty="0" smtClean="0">
                <a:solidFill>
                  <a:schemeClr val="bg1"/>
                </a:solidFill>
              </a:rPr>
              <a:t>Frístundamiðstöð</a:t>
            </a:r>
            <a:endParaRPr lang="is-IS" dirty="0">
              <a:solidFill>
                <a:schemeClr val="bg1"/>
              </a:solidFill>
            </a:endParaRPr>
          </a:p>
        </p:txBody>
      </p:sp>
      <p:sp>
        <p:nvSpPr>
          <p:cNvPr id="44037" name="Oval 5"/>
          <p:cNvSpPr>
            <a:spLocks noChangeArrowheads="1"/>
          </p:cNvSpPr>
          <p:nvPr/>
        </p:nvSpPr>
        <p:spPr bwMode="auto">
          <a:xfrm>
            <a:off x="7092379" y="4005808"/>
            <a:ext cx="2016125" cy="1295400"/>
          </a:xfrm>
          <a:prstGeom prst="ellipse">
            <a:avLst/>
          </a:prstGeom>
          <a:solidFill>
            <a:schemeClr val="accent1"/>
          </a:solidFill>
          <a:ln w="9525">
            <a:solidFill>
              <a:schemeClr val="tx1"/>
            </a:solidFill>
            <a:round/>
            <a:headEnd/>
            <a:tailEnd/>
          </a:ln>
        </p:spPr>
        <p:txBody>
          <a:bodyPr wrap="none" anchor="ctr"/>
          <a:lstStyle/>
          <a:p>
            <a:pPr algn="ctr"/>
            <a:r>
              <a:rPr lang="en-GB" dirty="0" err="1" smtClean="0">
                <a:solidFill>
                  <a:schemeClr val="bg1"/>
                </a:solidFill>
              </a:rPr>
              <a:t>Skóla</a:t>
            </a:r>
            <a:r>
              <a:rPr lang="en-GB" dirty="0" smtClean="0">
                <a:solidFill>
                  <a:schemeClr val="bg1"/>
                </a:solidFill>
              </a:rPr>
              <a:t>- og </a:t>
            </a:r>
          </a:p>
          <a:p>
            <a:pPr algn="ctr"/>
            <a:r>
              <a:rPr lang="en-GB" dirty="0" err="1" smtClean="0">
                <a:solidFill>
                  <a:schemeClr val="bg1"/>
                </a:solidFill>
              </a:rPr>
              <a:t>frístundasvið</a:t>
            </a:r>
            <a:endParaRPr lang="en-GB" dirty="0" smtClean="0">
              <a:solidFill>
                <a:schemeClr val="bg1"/>
              </a:solidFill>
            </a:endParaRPr>
          </a:p>
          <a:p>
            <a:pPr algn="ctr"/>
            <a:r>
              <a:rPr lang="en-GB" dirty="0" smtClean="0">
                <a:solidFill>
                  <a:schemeClr val="bg1"/>
                </a:solidFill>
              </a:rPr>
              <a:t>(SFS)</a:t>
            </a:r>
            <a:endParaRPr lang="en-GB" dirty="0">
              <a:solidFill>
                <a:schemeClr val="bg1"/>
              </a:solidFill>
            </a:endParaRPr>
          </a:p>
        </p:txBody>
      </p:sp>
      <p:sp>
        <p:nvSpPr>
          <p:cNvPr id="44038" name="Oval 6"/>
          <p:cNvSpPr>
            <a:spLocks noChangeArrowheads="1"/>
          </p:cNvSpPr>
          <p:nvPr/>
        </p:nvSpPr>
        <p:spPr bwMode="auto">
          <a:xfrm>
            <a:off x="6875338" y="908720"/>
            <a:ext cx="2089150" cy="1366838"/>
          </a:xfrm>
          <a:prstGeom prst="ellipse">
            <a:avLst/>
          </a:prstGeom>
          <a:solidFill>
            <a:schemeClr val="accent1"/>
          </a:solidFill>
          <a:ln w="9525">
            <a:solidFill>
              <a:schemeClr val="tx1"/>
            </a:solidFill>
            <a:round/>
            <a:headEnd/>
            <a:tailEnd/>
          </a:ln>
        </p:spPr>
        <p:txBody>
          <a:bodyPr wrap="none" anchor="ctr"/>
          <a:lstStyle/>
          <a:p>
            <a:pPr algn="ctr"/>
            <a:r>
              <a:rPr lang="is-IS" dirty="0" smtClean="0">
                <a:solidFill>
                  <a:schemeClr val="bg1"/>
                </a:solidFill>
              </a:rPr>
              <a:t>Tvær </a:t>
            </a:r>
          </a:p>
          <a:p>
            <a:pPr algn="ctr"/>
            <a:r>
              <a:rPr lang="is-IS" dirty="0">
                <a:solidFill>
                  <a:schemeClr val="bg1"/>
                </a:solidFill>
              </a:rPr>
              <a:t>h</a:t>
            </a:r>
            <a:r>
              <a:rPr lang="is-IS" dirty="0" smtClean="0">
                <a:solidFill>
                  <a:schemeClr val="bg1"/>
                </a:solidFill>
              </a:rPr>
              <a:t>eilsugæslustöðvar </a:t>
            </a:r>
            <a:endParaRPr lang="is-IS" dirty="0" smtClean="0">
              <a:solidFill>
                <a:schemeClr val="bg1"/>
              </a:solidFill>
            </a:endParaRPr>
          </a:p>
          <a:p>
            <a:pPr algn="ctr"/>
            <a:r>
              <a:rPr lang="is-IS" dirty="0" smtClean="0">
                <a:solidFill>
                  <a:schemeClr val="bg1"/>
                </a:solidFill>
              </a:rPr>
              <a:t>(HM, </a:t>
            </a:r>
            <a:r>
              <a:rPr lang="is-IS" dirty="0" err="1" smtClean="0">
                <a:solidFill>
                  <a:schemeClr val="bg1"/>
                </a:solidFill>
              </a:rPr>
              <a:t>HeB</a:t>
            </a:r>
            <a:r>
              <a:rPr lang="is-IS" dirty="0" smtClean="0">
                <a:solidFill>
                  <a:schemeClr val="bg1"/>
                </a:solidFill>
              </a:rPr>
              <a:t>)</a:t>
            </a:r>
            <a:endParaRPr lang="is-IS" dirty="0">
              <a:solidFill>
                <a:schemeClr val="bg1"/>
              </a:solidFill>
            </a:endParaRPr>
          </a:p>
        </p:txBody>
      </p:sp>
      <p:sp>
        <p:nvSpPr>
          <p:cNvPr id="44039" name="Oval 7"/>
          <p:cNvSpPr>
            <a:spLocks noChangeArrowheads="1"/>
          </p:cNvSpPr>
          <p:nvPr/>
        </p:nvSpPr>
        <p:spPr bwMode="auto">
          <a:xfrm>
            <a:off x="1835795" y="4941168"/>
            <a:ext cx="2016125" cy="1295400"/>
          </a:xfrm>
          <a:prstGeom prst="ellipse">
            <a:avLst/>
          </a:prstGeom>
          <a:solidFill>
            <a:schemeClr val="accent1"/>
          </a:solidFill>
          <a:ln w="9525">
            <a:solidFill>
              <a:schemeClr val="tx1"/>
            </a:solidFill>
            <a:round/>
            <a:headEnd/>
            <a:tailEnd/>
          </a:ln>
        </p:spPr>
        <p:txBody>
          <a:bodyPr wrap="none" anchor="ctr"/>
          <a:lstStyle/>
          <a:p>
            <a:pPr algn="ctr"/>
            <a:r>
              <a:rPr lang="is-IS" dirty="0" smtClean="0">
                <a:solidFill>
                  <a:schemeClr val="bg1"/>
                </a:solidFill>
              </a:rPr>
              <a:t>Velferðarsvið </a:t>
            </a:r>
            <a:r>
              <a:rPr lang="is-IS" dirty="0" err="1" smtClean="0">
                <a:solidFill>
                  <a:schemeClr val="bg1"/>
                </a:solidFill>
              </a:rPr>
              <a:t>Rvk</a:t>
            </a:r>
            <a:endParaRPr lang="is-IS" dirty="0" smtClean="0">
              <a:solidFill>
                <a:schemeClr val="bg1"/>
              </a:solidFill>
            </a:endParaRPr>
          </a:p>
          <a:p>
            <a:pPr algn="ctr"/>
            <a:r>
              <a:rPr lang="is-IS" dirty="0" smtClean="0">
                <a:solidFill>
                  <a:schemeClr val="bg1"/>
                </a:solidFill>
              </a:rPr>
              <a:t>(VEL)</a:t>
            </a:r>
            <a:endParaRPr lang="is-IS" dirty="0">
              <a:solidFill>
                <a:schemeClr val="bg1"/>
              </a:solidFill>
            </a:endParaRPr>
          </a:p>
        </p:txBody>
      </p:sp>
      <p:sp>
        <p:nvSpPr>
          <p:cNvPr id="44040" name="Oval 8"/>
          <p:cNvSpPr>
            <a:spLocks noChangeArrowheads="1"/>
          </p:cNvSpPr>
          <p:nvPr/>
        </p:nvSpPr>
        <p:spPr bwMode="auto">
          <a:xfrm>
            <a:off x="2699891" y="765448"/>
            <a:ext cx="2016125" cy="1295400"/>
          </a:xfrm>
          <a:prstGeom prst="ellipse">
            <a:avLst/>
          </a:prstGeom>
          <a:solidFill>
            <a:schemeClr val="accent1"/>
          </a:solidFill>
          <a:ln w="9525">
            <a:solidFill>
              <a:schemeClr val="tx1"/>
            </a:solidFill>
            <a:round/>
            <a:headEnd/>
            <a:tailEnd/>
          </a:ln>
        </p:spPr>
        <p:txBody>
          <a:bodyPr wrap="none" anchor="ctr"/>
          <a:lstStyle/>
          <a:p>
            <a:pPr algn="ctr"/>
            <a:r>
              <a:rPr lang="is-IS" dirty="0" smtClean="0">
                <a:solidFill>
                  <a:schemeClr val="bg1"/>
                </a:solidFill>
              </a:rPr>
              <a:t>Barna- og </a:t>
            </a:r>
          </a:p>
          <a:p>
            <a:pPr algn="ctr"/>
            <a:r>
              <a:rPr lang="is-IS" dirty="0" smtClean="0">
                <a:solidFill>
                  <a:schemeClr val="bg1"/>
                </a:solidFill>
              </a:rPr>
              <a:t>unglingageðdeild </a:t>
            </a:r>
          </a:p>
          <a:p>
            <a:pPr algn="ctr"/>
            <a:r>
              <a:rPr lang="is-IS" dirty="0" smtClean="0">
                <a:solidFill>
                  <a:schemeClr val="bg1"/>
                </a:solidFill>
              </a:rPr>
              <a:t>(</a:t>
            </a:r>
            <a:r>
              <a:rPr lang="is-IS" dirty="0" err="1" smtClean="0">
                <a:solidFill>
                  <a:schemeClr val="bg1"/>
                </a:solidFill>
              </a:rPr>
              <a:t>BUGL</a:t>
            </a:r>
            <a:r>
              <a:rPr lang="is-IS" dirty="0" smtClean="0">
                <a:solidFill>
                  <a:schemeClr val="bg1"/>
                </a:solidFill>
              </a:rPr>
              <a:t>)</a:t>
            </a:r>
            <a:endParaRPr lang="is-IS" dirty="0">
              <a:solidFill>
                <a:schemeClr val="bg1"/>
              </a:solidFill>
            </a:endParaRPr>
          </a:p>
        </p:txBody>
      </p:sp>
      <p:sp>
        <p:nvSpPr>
          <p:cNvPr id="44041" name="Oval 9"/>
          <p:cNvSpPr>
            <a:spLocks noChangeArrowheads="1"/>
          </p:cNvSpPr>
          <p:nvPr/>
        </p:nvSpPr>
        <p:spPr bwMode="auto">
          <a:xfrm>
            <a:off x="4788123" y="503911"/>
            <a:ext cx="2016125" cy="1223963"/>
          </a:xfrm>
          <a:prstGeom prst="ellipse">
            <a:avLst/>
          </a:prstGeom>
          <a:solidFill>
            <a:schemeClr val="accent1"/>
          </a:solidFill>
          <a:ln w="9525">
            <a:solidFill>
              <a:schemeClr val="tx1"/>
            </a:solidFill>
            <a:round/>
            <a:headEnd/>
            <a:tailEnd/>
          </a:ln>
        </p:spPr>
        <p:txBody>
          <a:bodyPr wrap="none" anchor="ctr"/>
          <a:lstStyle/>
          <a:p>
            <a:pPr algn="ctr"/>
            <a:endParaRPr lang="is-IS" dirty="0">
              <a:solidFill>
                <a:schemeClr val="bg1"/>
              </a:solidFill>
            </a:endParaRPr>
          </a:p>
          <a:p>
            <a:pPr algn="ctr"/>
            <a:r>
              <a:rPr lang="is-IS" dirty="0" smtClean="0">
                <a:solidFill>
                  <a:schemeClr val="bg1"/>
                </a:solidFill>
              </a:rPr>
              <a:t>Greiningar- og </a:t>
            </a:r>
          </a:p>
          <a:p>
            <a:pPr algn="ctr"/>
            <a:r>
              <a:rPr lang="is-IS" dirty="0" err="1" smtClean="0">
                <a:solidFill>
                  <a:schemeClr val="bg1"/>
                </a:solidFill>
              </a:rPr>
              <a:t>ráðgafarstöð</a:t>
            </a:r>
            <a:r>
              <a:rPr lang="is-IS" dirty="0" smtClean="0">
                <a:solidFill>
                  <a:schemeClr val="bg1"/>
                </a:solidFill>
              </a:rPr>
              <a:t> </a:t>
            </a:r>
          </a:p>
          <a:p>
            <a:pPr algn="ctr"/>
            <a:r>
              <a:rPr lang="is-IS" dirty="0" smtClean="0">
                <a:solidFill>
                  <a:schemeClr val="bg1"/>
                </a:solidFill>
              </a:rPr>
              <a:t>ríkisins (</a:t>
            </a:r>
            <a:r>
              <a:rPr lang="is-IS" dirty="0" err="1" smtClean="0">
                <a:solidFill>
                  <a:schemeClr val="bg1"/>
                </a:solidFill>
              </a:rPr>
              <a:t>GRR</a:t>
            </a:r>
            <a:r>
              <a:rPr lang="is-IS" dirty="0" smtClean="0">
                <a:solidFill>
                  <a:schemeClr val="bg1"/>
                </a:solidFill>
              </a:rPr>
              <a:t>)</a:t>
            </a:r>
          </a:p>
          <a:p>
            <a:pPr algn="ctr"/>
            <a:endParaRPr lang="is-IS" dirty="0"/>
          </a:p>
        </p:txBody>
      </p:sp>
      <p:sp>
        <p:nvSpPr>
          <p:cNvPr id="44042" name="Oval 10"/>
          <p:cNvSpPr>
            <a:spLocks noChangeArrowheads="1"/>
          </p:cNvSpPr>
          <p:nvPr/>
        </p:nvSpPr>
        <p:spPr bwMode="auto">
          <a:xfrm>
            <a:off x="7020272" y="2565648"/>
            <a:ext cx="2016125" cy="1295400"/>
          </a:xfrm>
          <a:prstGeom prst="ellipse">
            <a:avLst/>
          </a:prstGeom>
          <a:solidFill>
            <a:schemeClr val="accent1"/>
          </a:solidFill>
          <a:ln w="9525">
            <a:solidFill>
              <a:schemeClr val="tx1"/>
            </a:solidFill>
            <a:round/>
            <a:headEnd/>
            <a:tailEnd/>
          </a:ln>
        </p:spPr>
        <p:txBody>
          <a:bodyPr wrap="none" anchor="ctr"/>
          <a:lstStyle/>
          <a:p>
            <a:pPr algn="ctr"/>
            <a:r>
              <a:rPr lang="is-IS" dirty="0" smtClean="0">
                <a:solidFill>
                  <a:schemeClr val="bg1"/>
                </a:solidFill>
              </a:rPr>
              <a:t>Einn </a:t>
            </a:r>
          </a:p>
          <a:p>
            <a:pPr algn="ctr"/>
            <a:r>
              <a:rPr lang="is-IS" dirty="0" smtClean="0">
                <a:solidFill>
                  <a:schemeClr val="bg1"/>
                </a:solidFill>
              </a:rPr>
              <a:t>framhaldsskóli </a:t>
            </a:r>
          </a:p>
          <a:p>
            <a:pPr algn="ctr"/>
            <a:r>
              <a:rPr lang="is-IS" dirty="0" smtClean="0">
                <a:solidFill>
                  <a:schemeClr val="bg1"/>
                </a:solidFill>
              </a:rPr>
              <a:t>(</a:t>
            </a:r>
            <a:r>
              <a:rPr lang="is-IS" dirty="0" err="1" smtClean="0">
                <a:solidFill>
                  <a:schemeClr val="bg1"/>
                </a:solidFill>
              </a:rPr>
              <a:t>FB</a:t>
            </a:r>
            <a:r>
              <a:rPr lang="is-IS" dirty="0" smtClean="0">
                <a:solidFill>
                  <a:schemeClr val="bg1"/>
                </a:solidFill>
              </a:rPr>
              <a:t>)</a:t>
            </a:r>
            <a:endParaRPr lang="is-IS" dirty="0">
              <a:solidFill>
                <a:schemeClr val="bg1"/>
              </a:solidFill>
            </a:endParaRPr>
          </a:p>
        </p:txBody>
      </p:sp>
      <p:sp>
        <p:nvSpPr>
          <p:cNvPr id="44043" name="Oval 11"/>
          <p:cNvSpPr>
            <a:spLocks noChangeArrowheads="1"/>
          </p:cNvSpPr>
          <p:nvPr/>
        </p:nvSpPr>
        <p:spPr bwMode="auto">
          <a:xfrm>
            <a:off x="6012259" y="5301952"/>
            <a:ext cx="2016125" cy="1295400"/>
          </a:xfrm>
          <a:prstGeom prst="ellipse">
            <a:avLst/>
          </a:prstGeom>
          <a:solidFill>
            <a:schemeClr val="accent1"/>
          </a:solidFill>
          <a:ln w="9525">
            <a:solidFill>
              <a:schemeClr val="tx1"/>
            </a:solidFill>
            <a:round/>
            <a:headEnd/>
            <a:tailEnd/>
          </a:ln>
        </p:spPr>
        <p:txBody>
          <a:bodyPr wrap="none" anchor="ctr"/>
          <a:lstStyle/>
          <a:p>
            <a:pPr algn="ctr"/>
            <a:r>
              <a:rPr lang="is-IS" dirty="0" smtClean="0">
                <a:solidFill>
                  <a:schemeClr val="bg1"/>
                </a:solidFill>
              </a:rPr>
              <a:t>Fimm </a:t>
            </a:r>
          </a:p>
          <a:p>
            <a:pPr algn="ctr"/>
            <a:r>
              <a:rPr lang="is-IS" dirty="0" smtClean="0">
                <a:solidFill>
                  <a:schemeClr val="bg1"/>
                </a:solidFill>
              </a:rPr>
              <a:t>grunnskólar</a:t>
            </a:r>
          </a:p>
        </p:txBody>
      </p:sp>
      <p:sp>
        <p:nvSpPr>
          <p:cNvPr id="44044" name="Line 12"/>
          <p:cNvSpPr>
            <a:spLocks noChangeShapeType="1"/>
          </p:cNvSpPr>
          <p:nvPr/>
        </p:nvSpPr>
        <p:spPr bwMode="auto">
          <a:xfrm flipH="1">
            <a:off x="5062512" y="4444962"/>
            <a:ext cx="160967" cy="856246"/>
          </a:xfrm>
          <a:prstGeom prst="line">
            <a:avLst/>
          </a:prstGeom>
          <a:noFill/>
          <a:ln w="9525">
            <a:solidFill>
              <a:schemeClr val="tx1"/>
            </a:solidFill>
            <a:round/>
            <a:headEnd/>
            <a:tailEnd/>
          </a:ln>
        </p:spPr>
        <p:txBody>
          <a:bodyPr/>
          <a:lstStyle/>
          <a:p>
            <a:endParaRPr lang="is-IS"/>
          </a:p>
        </p:txBody>
      </p:sp>
      <p:sp>
        <p:nvSpPr>
          <p:cNvPr id="44045" name="Line 13"/>
          <p:cNvSpPr>
            <a:spLocks noChangeShapeType="1"/>
          </p:cNvSpPr>
          <p:nvPr/>
        </p:nvSpPr>
        <p:spPr bwMode="auto">
          <a:xfrm>
            <a:off x="5940151" y="4415112"/>
            <a:ext cx="493924" cy="958104"/>
          </a:xfrm>
          <a:prstGeom prst="line">
            <a:avLst/>
          </a:prstGeom>
          <a:noFill/>
          <a:ln w="9525">
            <a:solidFill>
              <a:schemeClr val="tx1"/>
            </a:solidFill>
            <a:round/>
            <a:headEnd/>
            <a:tailEnd/>
          </a:ln>
        </p:spPr>
        <p:txBody>
          <a:bodyPr/>
          <a:lstStyle/>
          <a:p>
            <a:endParaRPr lang="is-IS"/>
          </a:p>
        </p:txBody>
      </p:sp>
      <p:sp>
        <p:nvSpPr>
          <p:cNvPr id="44046" name="Line 14"/>
          <p:cNvSpPr>
            <a:spLocks noChangeShapeType="1"/>
          </p:cNvSpPr>
          <p:nvPr/>
        </p:nvSpPr>
        <p:spPr bwMode="auto">
          <a:xfrm>
            <a:off x="6434074" y="4085659"/>
            <a:ext cx="657981" cy="353089"/>
          </a:xfrm>
          <a:prstGeom prst="line">
            <a:avLst/>
          </a:prstGeom>
          <a:noFill/>
          <a:ln w="9525">
            <a:solidFill>
              <a:schemeClr val="tx1"/>
            </a:solidFill>
            <a:round/>
            <a:headEnd/>
            <a:tailEnd/>
          </a:ln>
        </p:spPr>
        <p:txBody>
          <a:bodyPr/>
          <a:lstStyle/>
          <a:p>
            <a:endParaRPr lang="is-IS"/>
          </a:p>
        </p:txBody>
      </p:sp>
      <p:sp>
        <p:nvSpPr>
          <p:cNvPr id="44047" name="Line 15"/>
          <p:cNvSpPr>
            <a:spLocks noChangeShapeType="1"/>
          </p:cNvSpPr>
          <p:nvPr/>
        </p:nvSpPr>
        <p:spPr bwMode="auto">
          <a:xfrm flipV="1">
            <a:off x="6650150" y="3429000"/>
            <a:ext cx="370119" cy="122908"/>
          </a:xfrm>
          <a:prstGeom prst="line">
            <a:avLst/>
          </a:prstGeom>
          <a:noFill/>
          <a:ln w="9525">
            <a:solidFill>
              <a:schemeClr val="tx1"/>
            </a:solidFill>
            <a:round/>
            <a:headEnd/>
            <a:tailEnd/>
          </a:ln>
        </p:spPr>
        <p:txBody>
          <a:bodyPr/>
          <a:lstStyle/>
          <a:p>
            <a:endParaRPr lang="is-IS"/>
          </a:p>
        </p:txBody>
      </p:sp>
      <p:sp>
        <p:nvSpPr>
          <p:cNvPr id="44048" name="Line 16"/>
          <p:cNvSpPr>
            <a:spLocks noChangeShapeType="1"/>
          </p:cNvSpPr>
          <p:nvPr/>
        </p:nvSpPr>
        <p:spPr bwMode="auto">
          <a:xfrm flipH="1">
            <a:off x="6184303" y="2015210"/>
            <a:ext cx="835966" cy="880039"/>
          </a:xfrm>
          <a:prstGeom prst="line">
            <a:avLst/>
          </a:prstGeom>
          <a:noFill/>
          <a:ln w="9525">
            <a:solidFill>
              <a:schemeClr val="tx1"/>
            </a:solidFill>
            <a:round/>
            <a:headEnd/>
            <a:tailEnd/>
          </a:ln>
        </p:spPr>
        <p:txBody>
          <a:bodyPr/>
          <a:lstStyle/>
          <a:p>
            <a:endParaRPr lang="is-IS"/>
          </a:p>
        </p:txBody>
      </p:sp>
      <p:sp>
        <p:nvSpPr>
          <p:cNvPr id="44049" name="Line 17"/>
          <p:cNvSpPr>
            <a:spLocks noChangeShapeType="1"/>
          </p:cNvSpPr>
          <p:nvPr/>
        </p:nvSpPr>
        <p:spPr bwMode="auto">
          <a:xfrm flipH="1">
            <a:off x="5465467" y="1843931"/>
            <a:ext cx="114645" cy="856990"/>
          </a:xfrm>
          <a:prstGeom prst="line">
            <a:avLst/>
          </a:prstGeom>
          <a:noFill/>
          <a:ln w="9525">
            <a:solidFill>
              <a:schemeClr val="tx1"/>
            </a:solidFill>
            <a:round/>
            <a:headEnd/>
            <a:tailEnd/>
          </a:ln>
        </p:spPr>
        <p:txBody>
          <a:bodyPr/>
          <a:lstStyle/>
          <a:p>
            <a:endParaRPr lang="is-IS"/>
          </a:p>
        </p:txBody>
      </p:sp>
      <p:sp>
        <p:nvSpPr>
          <p:cNvPr id="44050" name="Line 18"/>
          <p:cNvSpPr>
            <a:spLocks noChangeShapeType="1"/>
          </p:cNvSpPr>
          <p:nvPr/>
        </p:nvSpPr>
        <p:spPr bwMode="auto">
          <a:xfrm>
            <a:off x="4168178" y="2039210"/>
            <a:ext cx="547838" cy="787207"/>
          </a:xfrm>
          <a:prstGeom prst="line">
            <a:avLst/>
          </a:prstGeom>
          <a:noFill/>
          <a:ln w="9525">
            <a:solidFill>
              <a:schemeClr val="tx1"/>
            </a:solidFill>
            <a:round/>
            <a:headEnd/>
            <a:tailEnd/>
          </a:ln>
        </p:spPr>
        <p:txBody>
          <a:bodyPr/>
          <a:lstStyle/>
          <a:p>
            <a:endParaRPr lang="is-IS"/>
          </a:p>
        </p:txBody>
      </p:sp>
      <p:sp>
        <p:nvSpPr>
          <p:cNvPr id="44051" name="Line 19"/>
          <p:cNvSpPr>
            <a:spLocks noChangeShapeType="1"/>
          </p:cNvSpPr>
          <p:nvPr/>
        </p:nvSpPr>
        <p:spPr bwMode="auto">
          <a:xfrm>
            <a:off x="3738536" y="3095478"/>
            <a:ext cx="473199" cy="239132"/>
          </a:xfrm>
          <a:prstGeom prst="line">
            <a:avLst/>
          </a:prstGeom>
          <a:noFill/>
          <a:ln w="9525">
            <a:solidFill>
              <a:schemeClr val="tx1"/>
            </a:solidFill>
            <a:round/>
            <a:headEnd/>
            <a:tailEnd/>
          </a:ln>
        </p:spPr>
        <p:txBody>
          <a:bodyPr/>
          <a:lstStyle/>
          <a:p>
            <a:endParaRPr lang="is-IS"/>
          </a:p>
        </p:txBody>
      </p:sp>
      <p:sp>
        <p:nvSpPr>
          <p:cNvPr id="44052" name="Line 20"/>
          <p:cNvSpPr>
            <a:spLocks noChangeShapeType="1"/>
          </p:cNvSpPr>
          <p:nvPr/>
        </p:nvSpPr>
        <p:spPr bwMode="auto">
          <a:xfrm flipV="1">
            <a:off x="3751462" y="3834529"/>
            <a:ext cx="460273" cy="241650"/>
          </a:xfrm>
          <a:prstGeom prst="line">
            <a:avLst/>
          </a:prstGeom>
          <a:noFill/>
          <a:ln w="9525">
            <a:solidFill>
              <a:schemeClr val="tx1"/>
            </a:solidFill>
            <a:round/>
            <a:headEnd/>
            <a:tailEnd/>
          </a:ln>
        </p:spPr>
        <p:txBody>
          <a:bodyPr/>
          <a:lstStyle/>
          <a:p>
            <a:endParaRPr lang="is-IS"/>
          </a:p>
        </p:txBody>
      </p:sp>
      <p:sp>
        <p:nvSpPr>
          <p:cNvPr id="22" name="Oval 4"/>
          <p:cNvSpPr>
            <a:spLocks noChangeArrowheads="1"/>
          </p:cNvSpPr>
          <p:nvPr/>
        </p:nvSpPr>
        <p:spPr bwMode="auto">
          <a:xfrm>
            <a:off x="1547317" y="3573760"/>
            <a:ext cx="2160587" cy="1295400"/>
          </a:xfrm>
          <a:prstGeom prst="ellipse">
            <a:avLst/>
          </a:prstGeom>
          <a:solidFill>
            <a:schemeClr val="accent1"/>
          </a:solidFill>
          <a:ln w="9525">
            <a:solidFill>
              <a:schemeClr val="tx1"/>
            </a:solidFill>
            <a:round/>
            <a:headEnd/>
            <a:tailEnd/>
          </a:ln>
        </p:spPr>
        <p:txBody>
          <a:bodyPr wrap="none" anchor="ctr"/>
          <a:lstStyle/>
          <a:p>
            <a:pPr algn="ctr"/>
            <a:r>
              <a:rPr lang="is-IS" dirty="0" smtClean="0">
                <a:solidFill>
                  <a:schemeClr val="bg1"/>
                </a:solidFill>
              </a:rPr>
              <a:t>12 </a:t>
            </a:r>
          </a:p>
          <a:p>
            <a:pPr algn="ctr"/>
            <a:r>
              <a:rPr lang="is-IS" dirty="0">
                <a:solidFill>
                  <a:schemeClr val="bg1"/>
                </a:solidFill>
              </a:rPr>
              <a:t>l</a:t>
            </a:r>
            <a:r>
              <a:rPr lang="is-IS" dirty="0" smtClean="0">
                <a:solidFill>
                  <a:schemeClr val="bg1"/>
                </a:solidFill>
              </a:rPr>
              <a:t>eikskólar</a:t>
            </a:r>
            <a:endParaRPr lang="is-IS" dirty="0">
              <a:solidFill>
                <a:schemeClr val="bg1"/>
              </a:solidFill>
            </a:endParaRPr>
          </a:p>
        </p:txBody>
      </p:sp>
      <p:sp>
        <p:nvSpPr>
          <p:cNvPr id="23" name="Line 20"/>
          <p:cNvSpPr>
            <a:spLocks noChangeShapeType="1"/>
          </p:cNvSpPr>
          <p:nvPr/>
        </p:nvSpPr>
        <p:spPr bwMode="auto">
          <a:xfrm flipV="1">
            <a:off x="3738538" y="4389101"/>
            <a:ext cx="991020" cy="828156"/>
          </a:xfrm>
          <a:prstGeom prst="line">
            <a:avLst/>
          </a:prstGeom>
          <a:noFill/>
          <a:ln w="9525">
            <a:solidFill>
              <a:schemeClr val="tx1"/>
            </a:solidFill>
            <a:round/>
            <a:headEnd/>
            <a:tailEnd/>
          </a:ln>
        </p:spPr>
        <p:txBody>
          <a:bodyPr/>
          <a:lstStyle/>
          <a:p>
            <a:endParaRPr lang="is-IS"/>
          </a:p>
        </p:txBody>
      </p:sp>
    </p:spTree>
    <p:extLst>
      <p:ext uri="{BB962C8B-B14F-4D97-AF65-F5344CB8AC3E}">
        <p14:creationId xmlns:p14="http://schemas.microsoft.com/office/powerpoint/2010/main" val="372287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ill 4"/>
          <p:cNvSpPr>
            <a:spLocks noGrp="1"/>
          </p:cNvSpPr>
          <p:nvPr>
            <p:ph type="title"/>
          </p:nvPr>
        </p:nvSpPr>
        <p:spPr>
          <a:xfrm>
            <a:off x="1547664" y="274638"/>
            <a:ext cx="7139136" cy="1143000"/>
          </a:xfrm>
        </p:spPr>
        <p:txBody>
          <a:bodyPr>
            <a:normAutofit/>
          </a:bodyPr>
          <a:lstStyle/>
          <a:p>
            <a:r>
              <a:rPr lang="is-IS" dirty="0" smtClean="0"/>
              <a:t>Aðgengi að skólaþjónust</a:t>
            </a:r>
            <a:r>
              <a:rPr lang="is-IS" dirty="0" smtClean="0"/>
              <a:t>u </a:t>
            </a:r>
            <a:r>
              <a:rPr lang="is-IS" dirty="0" err="1" smtClean="0"/>
              <a:t>ÞB</a:t>
            </a:r>
            <a:endParaRPr lang="is-IS" dirty="0"/>
          </a:p>
        </p:txBody>
      </p:sp>
      <p:sp>
        <p:nvSpPr>
          <p:cNvPr id="6" name="Staðgengill efnis 5"/>
          <p:cNvSpPr>
            <a:spLocks noGrp="1"/>
          </p:cNvSpPr>
          <p:nvPr>
            <p:ph idx="1"/>
          </p:nvPr>
        </p:nvSpPr>
        <p:spPr>
          <a:xfrm>
            <a:off x="1547664" y="1600200"/>
            <a:ext cx="7139136" cy="4525963"/>
          </a:xfrm>
        </p:spPr>
        <p:txBody>
          <a:bodyPr>
            <a:normAutofit/>
          </a:bodyPr>
          <a:lstStyle/>
          <a:p>
            <a:r>
              <a:rPr lang="is-IS" dirty="0"/>
              <a:t>Á</a:t>
            </a:r>
            <a:r>
              <a:rPr lang="is-IS" dirty="0" smtClean="0"/>
              <a:t>ður </a:t>
            </a:r>
            <a:r>
              <a:rPr lang="is-IS" dirty="0" smtClean="0"/>
              <a:t>einungis </a:t>
            </a:r>
            <a:r>
              <a:rPr lang="is-IS" dirty="0" smtClean="0"/>
              <a:t>tilvísanir/</a:t>
            </a:r>
            <a:r>
              <a:rPr lang="is-IS" dirty="0" err="1" smtClean="0"/>
              <a:t>skýrslur</a:t>
            </a:r>
            <a:r>
              <a:rPr lang="is-IS" dirty="0" smtClean="0"/>
              <a:t>.</a:t>
            </a:r>
            <a:endParaRPr lang="is-IS" dirty="0" smtClean="0"/>
          </a:p>
          <a:p>
            <a:r>
              <a:rPr lang="is-IS" dirty="0" smtClean="0"/>
              <a:t>Nú er aðgengið</a:t>
            </a:r>
            <a:r>
              <a:rPr lang="is-IS" dirty="0" smtClean="0"/>
              <a:t> fimmþætt:</a:t>
            </a:r>
            <a:endParaRPr lang="is-IS" dirty="0" smtClean="0"/>
          </a:p>
          <a:p>
            <a:pPr lvl="1"/>
            <a:r>
              <a:rPr lang="is-IS" dirty="0" smtClean="0"/>
              <a:t>bráðamál</a:t>
            </a:r>
          </a:p>
          <a:p>
            <a:pPr lvl="1"/>
            <a:r>
              <a:rPr lang="is-IS" dirty="0" smtClean="0"/>
              <a:t>ráðgjafarviðtal</a:t>
            </a:r>
            <a:endParaRPr lang="is-IS" dirty="0" smtClean="0"/>
          </a:p>
          <a:p>
            <a:pPr lvl="1"/>
            <a:r>
              <a:rPr lang="is-IS" dirty="0" smtClean="0"/>
              <a:t>skólamál</a:t>
            </a:r>
          </a:p>
          <a:p>
            <a:pPr lvl="1"/>
            <a:r>
              <a:rPr lang="is-IS" dirty="0" smtClean="0"/>
              <a:t>tilvísanir</a:t>
            </a:r>
          </a:p>
          <a:p>
            <a:pPr lvl="1"/>
            <a:r>
              <a:rPr lang="is-IS" dirty="0" err="1" smtClean="0"/>
              <a:t>skýrslur</a:t>
            </a:r>
            <a:r>
              <a:rPr lang="is-IS" dirty="0" smtClean="0"/>
              <a:t>/</a:t>
            </a:r>
            <a:r>
              <a:rPr lang="is-IS" dirty="0" err="1" smtClean="0"/>
              <a:t>læknabréf</a:t>
            </a:r>
            <a:endParaRPr lang="is-IS" dirty="0" smtClean="0"/>
          </a:p>
          <a:p>
            <a:pPr lvl="1"/>
            <a:endParaRPr lang="is-IS" dirty="0" smtClean="0"/>
          </a:p>
          <a:p>
            <a:endParaRPr lang="is-IS" dirty="0" smtClean="0"/>
          </a:p>
          <a:p>
            <a:pPr lvl="1"/>
            <a:endParaRPr lang="is-IS" dirty="0"/>
          </a:p>
        </p:txBody>
      </p:sp>
      <p:sp>
        <p:nvSpPr>
          <p:cNvPr id="3" name="Hægri slaufusvigi 2"/>
          <p:cNvSpPr/>
          <p:nvPr/>
        </p:nvSpPr>
        <p:spPr>
          <a:xfrm>
            <a:off x="4839320" y="2824460"/>
            <a:ext cx="1008112"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s-IS"/>
          </a:p>
        </p:txBody>
      </p:sp>
      <p:sp>
        <p:nvSpPr>
          <p:cNvPr id="4" name="Textarammi 3"/>
          <p:cNvSpPr txBox="1"/>
          <p:nvPr/>
        </p:nvSpPr>
        <p:spPr>
          <a:xfrm>
            <a:off x="6204658" y="3501008"/>
            <a:ext cx="1944216" cy="369332"/>
          </a:xfrm>
          <a:prstGeom prst="rect">
            <a:avLst/>
          </a:prstGeom>
          <a:noFill/>
        </p:spPr>
        <p:txBody>
          <a:bodyPr wrap="square" rtlCol="0">
            <a:spAutoFit/>
          </a:bodyPr>
          <a:lstStyle/>
          <a:p>
            <a:r>
              <a:rPr lang="is-IS" dirty="0" smtClean="0"/>
              <a:t>Skóli og foreldrar</a:t>
            </a:r>
            <a:endParaRPr lang="is-IS" dirty="0"/>
          </a:p>
        </p:txBody>
      </p:sp>
      <p:cxnSp>
        <p:nvCxnSpPr>
          <p:cNvPr id="8" name="Bein örvartenging 7"/>
          <p:cNvCxnSpPr/>
          <p:nvPr/>
        </p:nvCxnSpPr>
        <p:spPr>
          <a:xfrm>
            <a:off x="5364088" y="508518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arammi 8"/>
          <p:cNvSpPr txBox="1"/>
          <p:nvPr/>
        </p:nvSpPr>
        <p:spPr>
          <a:xfrm>
            <a:off x="6084883" y="4869160"/>
            <a:ext cx="2183766" cy="369332"/>
          </a:xfrm>
          <a:prstGeom prst="rect">
            <a:avLst/>
          </a:prstGeom>
          <a:noFill/>
        </p:spPr>
        <p:txBody>
          <a:bodyPr wrap="square" rtlCol="0">
            <a:spAutoFit/>
          </a:bodyPr>
          <a:lstStyle/>
          <a:p>
            <a:r>
              <a:rPr lang="is-IS" dirty="0" smtClean="0"/>
              <a:t>Aðrar stofnanir - ríki</a:t>
            </a:r>
            <a:endParaRPr lang="is-IS" dirty="0"/>
          </a:p>
        </p:txBody>
      </p:sp>
    </p:spTree>
    <p:extLst>
      <p:ext uri="{BB962C8B-B14F-4D97-AF65-F5344CB8AC3E}">
        <p14:creationId xmlns:p14="http://schemas.microsoft.com/office/powerpoint/2010/main" val="51221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619672" y="274638"/>
            <a:ext cx="7067128" cy="1143000"/>
          </a:xfrm>
        </p:spPr>
        <p:txBody>
          <a:bodyPr>
            <a:normAutofit fontScale="90000"/>
          </a:bodyPr>
          <a:lstStyle/>
          <a:p>
            <a:pPr algn="l"/>
            <a:r>
              <a:rPr lang="is-IS" dirty="0" smtClean="0"/>
              <a:t>Stigskipt skólaþjónusta (e. </a:t>
            </a:r>
            <a:r>
              <a:rPr lang="is-IS" dirty="0" err="1" smtClean="0"/>
              <a:t>multi-tiered</a:t>
            </a:r>
            <a:r>
              <a:rPr lang="is-IS" dirty="0" smtClean="0"/>
              <a:t> </a:t>
            </a:r>
            <a:r>
              <a:rPr lang="is-IS" dirty="0" err="1" smtClean="0"/>
              <a:t>systems</a:t>
            </a:r>
            <a:r>
              <a:rPr lang="is-IS" dirty="0" smtClean="0"/>
              <a:t> of </a:t>
            </a:r>
            <a:r>
              <a:rPr lang="is-IS" dirty="0" err="1" smtClean="0"/>
              <a:t>support</a:t>
            </a:r>
            <a:r>
              <a:rPr lang="is-IS" dirty="0" smtClean="0"/>
              <a:t>; </a:t>
            </a:r>
            <a:r>
              <a:rPr lang="is-IS" dirty="0" err="1" smtClean="0"/>
              <a:t>MTSS</a:t>
            </a:r>
            <a:r>
              <a:rPr lang="is-IS" dirty="0"/>
              <a:t>)</a:t>
            </a:r>
            <a:endParaRPr lang="is-IS" dirty="0"/>
          </a:p>
        </p:txBody>
      </p:sp>
      <p:pic>
        <p:nvPicPr>
          <p:cNvPr id="6" name="Picture 4" descr="Image result for triangle MT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776" y="1643657"/>
            <a:ext cx="7250824" cy="452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60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ill 4"/>
          <p:cNvSpPr>
            <a:spLocks noGrp="1"/>
          </p:cNvSpPr>
          <p:nvPr>
            <p:ph type="title"/>
          </p:nvPr>
        </p:nvSpPr>
        <p:spPr>
          <a:xfrm>
            <a:off x="1619672" y="274638"/>
            <a:ext cx="7067128" cy="1143000"/>
          </a:xfrm>
        </p:spPr>
        <p:txBody>
          <a:bodyPr>
            <a:normAutofit fontScale="90000"/>
          </a:bodyPr>
          <a:lstStyle/>
          <a:p>
            <a:r>
              <a:rPr lang="is-IS" dirty="0"/>
              <a:t>Stigskipt þjónusta við </a:t>
            </a:r>
            <a:r>
              <a:rPr lang="is-IS" dirty="0" smtClean="0"/>
              <a:t>börn, fjölskyldur </a:t>
            </a:r>
            <a:r>
              <a:rPr lang="is-IS" dirty="0"/>
              <a:t>og </a:t>
            </a:r>
            <a:r>
              <a:rPr lang="is-IS" dirty="0" smtClean="0"/>
              <a:t>skóla í anda </a:t>
            </a:r>
            <a:r>
              <a:rPr lang="is-IS" dirty="0" err="1" smtClean="0"/>
              <a:t>MTSS</a:t>
            </a:r>
            <a:endParaRPr lang="is-IS" dirty="0"/>
          </a:p>
        </p:txBody>
      </p:sp>
      <p:sp>
        <p:nvSpPr>
          <p:cNvPr id="4" name="Síðufótarstaðgengill 3"/>
          <p:cNvSpPr>
            <a:spLocks noGrp="1"/>
          </p:cNvSpPr>
          <p:nvPr>
            <p:ph type="ftr" sz="quarter" idx="11"/>
          </p:nvPr>
        </p:nvSpPr>
        <p:spPr/>
        <p:txBody>
          <a:bodyPr/>
          <a:lstStyle/>
          <a:p>
            <a:r>
              <a:rPr lang="is-IS" smtClean="0"/>
              <a:t>Hákon Sigursteinsson, deildarstjóri skólaþjónustu</a:t>
            </a:r>
            <a:endParaRPr lang="is-IS"/>
          </a:p>
        </p:txBody>
      </p:sp>
      <p:graphicFrame>
        <p:nvGraphicFramePr>
          <p:cNvPr id="6" name="Línurit 5"/>
          <p:cNvGraphicFramePr/>
          <p:nvPr>
            <p:extLst/>
          </p:nvPr>
        </p:nvGraphicFramePr>
        <p:xfrm>
          <a:off x="179512" y="1196752"/>
          <a:ext cx="87849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5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5438</TotalTime>
  <Words>885</Words>
  <Application>Microsoft Office PowerPoint</Application>
  <PresentationFormat>Sýnt á skjá (4:3)</PresentationFormat>
  <Paragraphs>128</Paragraphs>
  <Slides>19</Slides>
  <Notes>14</Notes>
  <HiddenSlides>0</HiddenSlides>
  <MMClips>0</MMClips>
  <ScaleCrop>false</ScaleCrop>
  <HeadingPairs>
    <vt:vector size="6" baseType="variant">
      <vt:variant>
        <vt:lpstr>Notaðar leturgerðir</vt:lpstr>
      </vt:variant>
      <vt:variant>
        <vt:i4>2</vt:i4>
      </vt:variant>
      <vt:variant>
        <vt:lpstr>Þema</vt:lpstr>
      </vt:variant>
      <vt:variant>
        <vt:i4>1</vt:i4>
      </vt:variant>
      <vt:variant>
        <vt:lpstr>Skyggnutitlar</vt:lpstr>
      </vt:variant>
      <vt:variant>
        <vt:i4>19</vt:i4>
      </vt:variant>
    </vt:vector>
  </HeadingPairs>
  <TitlesOfParts>
    <vt:vector size="22" baseType="lpstr">
      <vt:lpstr>Arial</vt:lpstr>
      <vt:lpstr>Calibri</vt:lpstr>
      <vt:lpstr>Office Theme</vt:lpstr>
      <vt:lpstr>Reykjavíkurmódelið  –áður Breiðholtsmódelið</vt:lpstr>
      <vt:lpstr>Hvað er snemmtæk íhlutun?</vt:lpstr>
      <vt:lpstr>PowerPoint-kynning</vt:lpstr>
      <vt:lpstr>Skólaþjónusta sveitarfélaga skv. lögum og reglugerð 2008/2010 – 2. grein</vt:lpstr>
      <vt:lpstr>Skólaþjónusta sveitarfélaga skv. lögum og reglugerð 2008/2010 – 3. grein</vt:lpstr>
      <vt:lpstr>PowerPoint-kynning</vt:lpstr>
      <vt:lpstr>Aðgengi að skólaþjónustu ÞB</vt:lpstr>
      <vt:lpstr>Stigskipt skólaþjónusta (e. multi-tiered systems of support; MTSS)</vt:lpstr>
      <vt:lpstr>Stigskipt þjónusta við börn, fjölskyldur og skóla í anda MTSS</vt:lpstr>
      <vt:lpstr>Heildarfjöldi erinda</vt:lpstr>
      <vt:lpstr>Færri tilvísanir</vt:lpstr>
      <vt:lpstr>Aukin ráðgjöf – skjót aðkoma</vt:lpstr>
      <vt:lpstr>Hlutfall frumgreininga</vt:lpstr>
      <vt:lpstr>Greiningum hefur fækkað</vt:lpstr>
      <vt:lpstr>Staða TILVÍSANA - mars 2018 Tilvísanir</vt:lpstr>
      <vt:lpstr>30 milljón orða munur</vt:lpstr>
      <vt:lpstr>Læsi allra mál - skimanir</vt:lpstr>
      <vt:lpstr>PowerPoint-kynning</vt:lpstr>
      <vt:lpstr>Kærar þakkir!</vt:lpstr>
    </vt:vector>
  </TitlesOfParts>
  <Company>UTM - Reykjavík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M. Villalobos</dc:creator>
  <cp:lastModifiedBy>Bergljót Gyða Guðmundsdóttir</cp:lastModifiedBy>
  <cp:revision>291</cp:revision>
  <cp:lastPrinted>2014-09-18T19:07:30Z</cp:lastPrinted>
  <dcterms:created xsi:type="dcterms:W3CDTF">2013-10-18T11:08:52Z</dcterms:created>
  <dcterms:modified xsi:type="dcterms:W3CDTF">2018-05-07T09:59:02Z</dcterms:modified>
</cp:coreProperties>
</file>